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7" r:id="rId1"/>
  </p:sldMasterIdLst>
  <p:notesMasterIdLst>
    <p:notesMasterId r:id="rId15"/>
  </p:notesMasterIdLst>
  <p:sldIdLst>
    <p:sldId id="256" r:id="rId2"/>
    <p:sldId id="257" r:id="rId3"/>
    <p:sldId id="268" r:id="rId4"/>
    <p:sldId id="258" r:id="rId5"/>
    <p:sldId id="269" r:id="rId6"/>
    <p:sldId id="270" r:id="rId7"/>
    <p:sldId id="272" r:id="rId8"/>
    <p:sldId id="273" r:id="rId9"/>
    <p:sldId id="263" r:id="rId10"/>
    <p:sldId id="267" r:id="rId11"/>
    <p:sldId id="264" r:id="rId12"/>
    <p:sldId id="265" r:id="rId13"/>
    <p:sldId id="27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5D2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244"/>
    <p:restoredTop sz="96327"/>
  </p:normalViewPr>
  <p:slideViewPr>
    <p:cSldViewPr snapToGrid="0" snapToObjects="1">
      <p:cViewPr>
        <p:scale>
          <a:sx n="72" d="100"/>
          <a:sy n="72" d="100"/>
        </p:scale>
        <p:origin x="1256" y="1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png>
</file>

<file path=ppt/media/image33.png>
</file>

<file path=ppt/media/image34.svg>
</file>

<file path=ppt/media/image35.png>
</file>

<file path=ppt/media/image36.svg>
</file>

<file path=ppt/media/image37.png>
</file>

<file path=ppt/media/image38.svg>
</file>

<file path=ppt/media/image39.png>
</file>

<file path=ppt/media/image4.png>
</file>

<file path=ppt/media/image40.svg>
</file>

<file path=ppt/media/image41.png>
</file>

<file path=ppt/media/image42.svg>
</file>

<file path=ppt/media/image43.png>
</file>

<file path=ppt/media/image44.svg>
</file>

<file path=ppt/media/image45.png>
</file>

<file path=ppt/media/image46.jpeg>
</file>

<file path=ppt/media/image47.png>
</file>

<file path=ppt/media/image48.png>
</file>

<file path=ppt/media/image49.jpeg>
</file>

<file path=ppt/media/image5.png>
</file>

<file path=ppt/media/image6.png>
</file>

<file path=ppt/media/image7.png>
</file>

<file path=ppt/media/image8.png>
</file>

<file path=ppt/media/image9.jpe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768A30-7D23-9548-8F33-30D6E1F7B595}" type="datetimeFigureOut">
              <a:rPr lang="en-US" smtClean="0"/>
              <a:t>4/26/21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19789D-618B-9E41-A401-FB4E3183C9AD}" type="slidenum">
              <a:rPr lang="en-US" smtClean="0"/>
              <a:t>‹#›</a:t>
            </a:fld>
            <a:endParaRPr lang="en-US"/>
          </a:p>
        </p:txBody>
      </p:sp>
    </p:spTree>
    <p:extLst>
      <p:ext uri="{BB962C8B-B14F-4D97-AF65-F5344CB8AC3E}">
        <p14:creationId xmlns:p14="http://schemas.microsoft.com/office/powerpoint/2010/main" val="500878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dirty="0"/>
              <a:t>Speaker Notes: </a:t>
            </a:r>
          </a:p>
          <a:p>
            <a:pPr marL="171450" indent="-171450" rtl="0" fontAlgn="base">
              <a:buFontTx/>
              <a:buChar char="-"/>
            </a:pPr>
            <a:r>
              <a:rPr lang="en-US" dirty="0"/>
              <a:t>Our project aimed to simulate the impacts of varied growing conditions on plant growth in an area. Plant growth itself proved to be a complex process with diverse topics to research. </a:t>
            </a:r>
          </a:p>
          <a:p>
            <a:pPr marL="171450" indent="-171450" rtl="0" fontAlgn="base">
              <a:buFontTx/>
              <a:buChar char="-"/>
            </a:pPr>
            <a:r>
              <a:rPr lang="en-US" dirty="0"/>
              <a:t>Computer Science allows for function, structural and architectural modeling of individual plant species, growth in large areas with varying conditions, and shows applications in climate change and environmental predictions. </a:t>
            </a:r>
          </a:p>
          <a:p>
            <a:pPr marL="171450" indent="-171450" rtl="0" fontAlgn="base">
              <a:buFontTx/>
              <a:buChar char="-"/>
            </a:pPr>
            <a:r>
              <a:rPr lang="en-US" dirty="0"/>
              <a:t>We set out to model a relatively small scale “greenhouse” or “garden” with interacting plants exposed to varied conditions of sunlight, water, and soil nutrients. Compared to our original plan of rudimentary structural modeling, our current model will include natural impacts such as water runoff due to elevation or decreased light due to surrounding plant or object heights. </a:t>
            </a:r>
          </a:p>
          <a:p>
            <a:pPr marL="171450" indent="-171450" rtl="0" fontAlgn="base">
              <a:buFontTx/>
              <a:buChar char="-"/>
            </a:pPr>
            <a:r>
              <a:rPr lang="en-US" dirty="0"/>
              <a:t>Our simulation aims to answer the question: How does varied environmental factors affect plant growth and behavior? </a:t>
            </a:r>
          </a:p>
        </p:txBody>
      </p:sp>
      <p:sp>
        <p:nvSpPr>
          <p:cNvPr id="4" name="Slide Number Placeholder 3"/>
          <p:cNvSpPr>
            <a:spLocks noGrp="1"/>
          </p:cNvSpPr>
          <p:nvPr>
            <p:ph type="sldNum" sz="quarter" idx="5"/>
          </p:nvPr>
        </p:nvSpPr>
        <p:spPr/>
        <p:txBody>
          <a:bodyPr/>
          <a:lstStyle/>
          <a:p>
            <a:fld id="{F119789D-618B-9E41-A401-FB4E3183C9AD}" type="slidenum">
              <a:rPr lang="en-US" smtClean="0"/>
              <a:t>2</a:t>
            </a:fld>
            <a:endParaRPr lang="en-US"/>
          </a:p>
        </p:txBody>
      </p:sp>
    </p:spTree>
    <p:extLst>
      <p:ext uri="{BB962C8B-B14F-4D97-AF65-F5344CB8AC3E}">
        <p14:creationId xmlns:p14="http://schemas.microsoft.com/office/powerpoint/2010/main" val="38208362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r>
              <a:rPr lang="en-US" sz="1200" kern="1200" dirty="0">
                <a:solidFill>
                  <a:schemeClr val="tx1"/>
                </a:solidFill>
                <a:effectLst/>
                <a:latin typeface="+mn-lt"/>
                <a:ea typeface="+mn-ea"/>
                <a:cs typeface="+mn-cs"/>
              </a:rPr>
              <a:t>The goal is to visualize resources (e.g., light, water) in the form of a heat map to see how the plant growth will react/accumulate in these areas</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Run simulations of:</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Low light or limited intense light</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Water elevation dispersal, runoff</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Competition for low nutrient resources</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Determine if a somewhat realistic simulation/model can be developed to predict growth patterns over time. </a:t>
            </a:r>
            <a:endParaRPr lang="en-US" sz="11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F119789D-618B-9E41-A401-FB4E3183C9AD}" type="slidenum">
              <a:rPr lang="en-US" smtClean="0"/>
              <a:t>11</a:t>
            </a:fld>
            <a:endParaRPr lang="en-US"/>
          </a:p>
        </p:txBody>
      </p:sp>
    </p:spTree>
    <p:extLst>
      <p:ext uri="{BB962C8B-B14F-4D97-AF65-F5344CB8AC3E}">
        <p14:creationId xmlns:p14="http://schemas.microsoft.com/office/powerpoint/2010/main" val="38284522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r>
              <a:rPr lang="en-US" sz="1200" kern="1200" dirty="0">
                <a:solidFill>
                  <a:schemeClr val="tx1"/>
                </a:solidFill>
                <a:effectLst/>
                <a:latin typeface="+mn-lt"/>
                <a:ea typeface="+mn-ea"/>
                <a:cs typeface="+mn-cs"/>
              </a:rPr>
              <a:t>Framework in place, still further progress to be made on model.</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Future application of model to predict growth patterns of competing plants for resources under varying conditions</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Future research: </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Collect experimental data of plant growth in greenhouses from imaging over time</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Utilize data to create parameters that match those used in the greenhouse</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Machine learning techniques could be applied to determine best parameters / values.</a:t>
            </a:r>
            <a:endParaRPr lang="en-US" sz="11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F119789D-618B-9E41-A401-FB4E3183C9AD}" type="slidenum">
              <a:rPr lang="en-US" smtClean="0"/>
              <a:t>12</a:t>
            </a:fld>
            <a:endParaRPr lang="en-US"/>
          </a:p>
        </p:txBody>
      </p:sp>
    </p:spTree>
    <p:extLst>
      <p:ext uri="{BB962C8B-B14F-4D97-AF65-F5344CB8AC3E}">
        <p14:creationId xmlns:p14="http://schemas.microsoft.com/office/powerpoint/2010/main" val="1444176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r>
              <a:rPr lang="en-US" sz="1200" kern="1200" dirty="0">
                <a:solidFill>
                  <a:schemeClr val="tx1"/>
                </a:solidFill>
                <a:effectLst/>
                <a:latin typeface="+mn-lt"/>
                <a:ea typeface="+mn-ea"/>
                <a:cs typeface="+mn-cs"/>
              </a:rPr>
              <a:t>Architectural plant modeling as a confluence between biology, mathematics, computer science has been evolving for the past two to three decades.</a:t>
            </a:r>
            <a:endParaRPr lang="en-US" sz="1100" kern="1200" dirty="0">
              <a:solidFill>
                <a:schemeClr val="tx1"/>
              </a:solidFill>
              <a:effectLst/>
              <a:latin typeface="+mn-lt"/>
              <a:ea typeface="+mn-ea"/>
              <a:cs typeface="+mn-cs"/>
            </a:endParaRPr>
          </a:p>
          <a:p>
            <a:pPr lvl="0" fontAlgn="base"/>
            <a:r>
              <a:rPr lang="en-US" sz="1300" kern="1200" dirty="0">
                <a:solidFill>
                  <a:schemeClr val="tx1"/>
                </a:solidFill>
                <a:effectLst/>
                <a:latin typeface="+mn-lt"/>
                <a:ea typeface="+mn-ea"/>
                <a:cs typeface="+mn-cs"/>
              </a:rPr>
              <a:t>One of the first such incarnations start with a software called </a:t>
            </a:r>
            <a:r>
              <a:rPr lang="en-US" sz="1200" i="1" kern="1200" dirty="0">
                <a:solidFill>
                  <a:schemeClr val="tx1"/>
                </a:solidFill>
                <a:effectLst/>
                <a:latin typeface="+mn-lt"/>
                <a:ea typeface="+mn-ea"/>
                <a:cs typeface="+mn-cs"/>
              </a:rPr>
              <a:t>Atelier de Modelisationde 1’Architecture des Plantes (</a:t>
            </a:r>
            <a:r>
              <a:rPr lang="en-US" sz="1200" b="1" i="1" kern="1200" dirty="0">
                <a:solidFill>
                  <a:schemeClr val="tx1"/>
                </a:solidFill>
                <a:effectLst/>
                <a:latin typeface="+mn-lt"/>
                <a:ea typeface="+mn-ea"/>
                <a:cs typeface="+mn-cs"/>
              </a:rPr>
              <a:t>AMAP</a:t>
            </a:r>
            <a:r>
              <a:rPr lang="en-US" sz="1200" i="1" kern="1200" dirty="0">
                <a:solidFill>
                  <a:schemeClr val="tx1"/>
                </a:solidFill>
                <a:effectLst/>
                <a:latin typeface="+mn-lt"/>
                <a:ea typeface="+mn-ea"/>
                <a:cs typeface="+mn-cs"/>
              </a:rPr>
              <a:t>)</a:t>
            </a:r>
            <a:r>
              <a:rPr lang="en-US" sz="1200" kern="1200" dirty="0">
                <a:solidFill>
                  <a:schemeClr val="tx1"/>
                </a:solidFill>
                <a:effectLst/>
                <a:latin typeface="+mn-lt"/>
                <a:ea typeface="+mn-ea"/>
                <a:cs typeface="+mn-cs"/>
              </a:rPr>
              <a:t> (~1980)</a:t>
            </a:r>
          </a:p>
          <a:p>
            <a:pPr lvl="1" fontAlgn="base"/>
            <a:r>
              <a:rPr lang="en-US" sz="1200" kern="1200" dirty="0">
                <a:solidFill>
                  <a:schemeClr val="tx1"/>
                </a:solidFill>
                <a:effectLst/>
                <a:latin typeface="+mn-lt"/>
                <a:ea typeface="+mn-ea"/>
                <a:cs typeface="+mn-cs"/>
              </a:rPr>
              <a:t>A rudimentary application for randomly generating growth of various plants via some pre-programmed template controls</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Recently been updated in the form of </a:t>
            </a:r>
            <a:r>
              <a:rPr lang="en-US" sz="1100" b="1" kern="1200" dirty="0">
                <a:solidFill>
                  <a:schemeClr val="tx1"/>
                </a:solidFill>
                <a:effectLst/>
                <a:latin typeface="+mn-lt"/>
                <a:ea typeface="+mn-ea"/>
                <a:cs typeface="+mn-cs"/>
              </a:rPr>
              <a:t>GreenLab</a:t>
            </a:r>
            <a:endParaRPr lang="en-US" sz="11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F119789D-618B-9E41-A401-FB4E3183C9AD}" type="slidenum">
              <a:rPr lang="en-US" smtClean="0"/>
              <a:t>3</a:t>
            </a:fld>
            <a:endParaRPr lang="en-US"/>
          </a:p>
        </p:txBody>
      </p:sp>
    </p:spTree>
    <p:extLst>
      <p:ext uri="{BB962C8B-B14F-4D97-AF65-F5344CB8AC3E}">
        <p14:creationId xmlns:p14="http://schemas.microsoft.com/office/powerpoint/2010/main" val="750022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r>
              <a:rPr lang="en-US" sz="1200" kern="1200" dirty="0">
                <a:solidFill>
                  <a:schemeClr val="tx1"/>
                </a:solidFill>
                <a:effectLst/>
                <a:latin typeface="+mn-lt"/>
                <a:ea typeface="+mn-ea"/>
                <a:cs typeface="+mn-cs"/>
              </a:rPr>
              <a:t>GreenLab is generally considered one of the gold standards for modeling plant architectural growth over time</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Can be modified to model a number of different plants under varying conditions</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E.g. - One such publication reported a successful simulation of deterministic topological development of a </a:t>
            </a:r>
            <a:r>
              <a:rPr lang="en-US" sz="1100" i="1" kern="1200" dirty="0">
                <a:solidFill>
                  <a:schemeClr val="tx1"/>
                </a:solidFill>
                <a:effectLst/>
                <a:latin typeface="+mn-lt"/>
                <a:ea typeface="+mn-ea"/>
                <a:cs typeface="+mn-cs"/>
              </a:rPr>
              <a:t>Mongolian Scots pine</a:t>
            </a:r>
            <a:r>
              <a:rPr lang="en-US" sz="1100" kern="1200" dirty="0">
                <a:solidFill>
                  <a:schemeClr val="tx1"/>
                </a:solidFill>
                <a:effectLst/>
                <a:latin typeface="+mn-lt"/>
                <a:ea typeface="+mn-ea"/>
                <a:cs typeface="+mn-cs"/>
              </a:rPr>
              <a:t> species in its native habitat </a:t>
            </a:r>
            <a:r>
              <a:rPr lang="en-US" sz="1100" i="1" kern="1200" dirty="0">
                <a:solidFill>
                  <a:schemeClr val="tx1"/>
                </a:solidFill>
                <a:effectLst/>
                <a:latin typeface="+mn-lt"/>
                <a:ea typeface="+mn-ea"/>
                <a:cs typeface="+mn-cs"/>
              </a:rPr>
              <a:t>(Wang et al. 2011)</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Utilized a stochastic functional–structural model (GL2) </a:t>
            </a:r>
            <a:endParaRPr lang="en-US" sz="1100" kern="1200" dirty="0">
              <a:solidFill>
                <a:schemeClr val="tx1"/>
              </a:solidFill>
              <a:effectLst/>
              <a:latin typeface="+mn-lt"/>
              <a:ea typeface="+mn-ea"/>
              <a:cs typeface="+mn-cs"/>
            </a:endParaRPr>
          </a:p>
          <a:p>
            <a:endParaRPr lang="en-US" sz="1200" spc="300" dirty="0">
              <a:latin typeface="Avenir Next LT Pro" panose="020B0504020202020204" pitchFamily="34" charset="77"/>
            </a:endParaRPr>
          </a:p>
        </p:txBody>
      </p:sp>
      <p:sp>
        <p:nvSpPr>
          <p:cNvPr id="4" name="Slide Number Placeholder 3"/>
          <p:cNvSpPr>
            <a:spLocks noGrp="1"/>
          </p:cNvSpPr>
          <p:nvPr>
            <p:ph type="sldNum" sz="quarter" idx="5"/>
          </p:nvPr>
        </p:nvSpPr>
        <p:spPr/>
        <p:txBody>
          <a:bodyPr/>
          <a:lstStyle/>
          <a:p>
            <a:fld id="{F119789D-618B-9E41-A401-FB4E3183C9AD}" type="slidenum">
              <a:rPr lang="en-US" smtClean="0"/>
              <a:t>4</a:t>
            </a:fld>
            <a:endParaRPr lang="en-US"/>
          </a:p>
        </p:txBody>
      </p:sp>
    </p:spTree>
    <p:extLst>
      <p:ext uri="{BB962C8B-B14F-4D97-AF65-F5344CB8AC3E}">
        <p14:creationId xmlns:p14="http://schemas.microsoft.com/office/powerpoint/2010/main" val="5462355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From the perspective of larger scale, crop biomass modeling is a large and intense area of research</a:t>
            </a:r>
          </a:p>
          <a:p>
            <a:pPr rtl="0" fontAlgn="base"/>
            <a:r>
              <a:rPr lang="en-US" sz="1200" b="0" i="0" u="none" strike="noStrike" kern="1200" dirty="0">
                <a:solidFill>
                  <a:schemeClr val="tx1"/>
                </a:solidFill>
                <a:effectLst/>
                <a:latin typeface="+mn-lt"/>
                <a:ea typeface="+mn-ea"/>
                <a:cs typeface="+mn-cs"/>
              </a:rPr>
              <a:t>One such exploration leveraged two different model approaches to maize crop modeling </a:t>
            </a:r>
            <a:r>
              <a:rPr lang="en-US" sz="1200" b="0" i="1" u="none" strike="noStrike" kern="1200" dirty="0">
                <a:solidFill>
                  <a:schemeClr val="tx1"/>
                </a:solidFill>
                <a:effectLst/>
                <a:latin typeface="+mn-lt"/>
                <a:ea typeface="+mn-ea"/>
                <a:cs typeface="+mn-cs"/>
              </a:rPr>
              <a:t>(Dobermann et al. 2004)</a:t>
            </a:r>
            <a:endParaRPr lang="en-US" sz="1200" b="0" i="0" u="none" strike="noStrike" kern="1200" dirty="0">
              <a:solidFill>
                <a:schemeClr val="tx1"/>
              </a:solidFill>
              <a:effectLst/>
              <a:latin typeface="+mn-lt"/>
              <a:ea typeface="+mn-ea"/>
              <a:cs typeface="+mn-cs"/>
            </a:endParaRPr>
          </a:p>
          <a:p>
            <a:pPr lvl="1" rtl="0" fontAlgn="base"/>
            <a:r>
              <a:rPr lang="en-US" sz="1200" b="0" i="0" u="none" strike="noStrike" kern="1200" dirty="0">
                <a:solidFill>
                  <a:schemeClr val="tx1"/>
                </a:solidFill>
                <a:effectLst/>
                <a:latin typeface="+mn-lt"/>
                <a:ea typeface="+mn-ea"/>
                <a:cs typeface="+mn-cs"/>
              </a:rPr>
              <a:t>“Generic crop model” - CERES, which simulates photosynthesis and respiration from available environmental assimilates</a:t>
            </a:r>
          </a:p>
          <a:p>
            <a:pPr lvl="1" rtl="0" fontAlgn="base"/>
            <a:r>
              <a:rPr lang="en-US" sz="1200" b="0" i="0" u="none" strike="noStrike" kern="1200" dirty="0">
                <a:solidFill>
                  <a:schemeClr val="tx1"/>
                </a:solidFill>
                <a:effectLst/>
                <a:latin typeface="+mn-lt"/>
                <a:ea typeface="+mn-ea"/>
                <a:cs typeface="+mn-cs"/>
              </a:rPr>
              <a:t>“Crop specific model” - INTERCOM, which simulates specific phenotypic plant organ growth stages</a:t>
            </a:r>
          </a:p>
          <a:p>
            <a:pPr lvl="1" rtl="0" fontAlgn="base"/>
            <a:r>
              <a:rPr lang="en-US" sz="1200" b="0" i="0" u="none" strike="noStrike" kern="1200" dirty="0">
                <a:solidFill>
                  <a:schemeClr val="tx1"/>
                </a:solidFill>
                <a:effectLst/>
                <a:latin typeface="+mn-lt"/>
                <a:ea typeface="+mn-ea"/>
                <a:cs typeface="+mn-cs"/>
              </a:rPr>
              <a:t>Combined strengths of both models for a “Hybrid </a:t>
            </a:r>
            <a:r>
              <a:rPr lang="en-US" sz="1200" b="0" i="0" u="none" strike="noStrike" kern="1200" dirty="0" err="1">
                <a:solidFill>
                  <a:schemeClr val="tx1"/>
                </a:solidFill>
                <a:effectLst/>
                <a:latin typeface="+mn-lt"/>
                <a:ea typeface="+mn-ea"/>
                <a:cs typeface="+mn-cs"/>
              </a:rPr>
              <a:t>Miaze</a:t>
            </a:r>
            <a:r>
              <a:rPr lang="en-US" sz="1200" b="0" i="0" u="none" strike="noStrike" kern="1200" dirty="0">
                <a:solidFill>
                  <a:schemeClr val="tx1"/>
                </a:solidFill>
                <a:effectLst/>
                <a:latin typeface="+mn-lt"/>
                <a:ea typeface="+mn-ea"/>
                <a:cs typeface="+mn-cs"/>
              </a:rPr>
              <a:t>” Model</a:t>
            </a:r>
          </a:p>
          <a:p>
            <a:pPr marL="457200" marR="0" lvl="1"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Indicated close agreement between simulated and measured values for leaf area, dry matter accumulation, final grain and stover yields, and harvest index (HI)</a:t>
            </a:r>
          </a:p>
          <a:p>
            <a:pPr lvl="1"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F119789D-618B-9E41-A401-FB4E3183C9AD}" type="slidenum">
              <a:rPr lang="en-US" smtClean="0"/>
              <a:t>5</a:t>
            </a:fld>
            <a:endParaRPr lang="en-US"/>
          </a:p>
        </p:txBody>
      </p:sp>
    </p:spTree>
    <p:extLst>
      <p:ext uri="{BB962C8B-B14F-4D97-AF65-F5344CB8AC3E}">
        <p14:creationId xmlns:p14="http://schemas.microsoft.com/office/powerpoint/2010/main" val="2812916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dirty="0"/>
              <a:t>While GreenLab is highly plant architecturally focused, there is a wide array of published work in modeling crop or broad plant-life growth</a:t>
            </a:r>
          </a:p>
          <a:p>
            <a:pPr fontAlgn="base"/>
            <a:r>
              <a:rPr lang="en-US" dirty="0"/>
              <a:t>E.g. one such publication utilized a geo-spatial satellite data along with a crop growth model (CGM) and agricultural growth simulator from meteorological data (</a:t>
            </a:r>
            <a:r>
              <a:rPr lang="en-US" dirty="0" err="1"/>
              <a:t>Machwitz</a:t>
            </a:r>
            <a:r>
              <a:rPr lang="en-US" dirty="0"/>
              <a:t> 2019)</a:t>
            </a:r>
          </a:p>
          <a:p>
            <a:pPr lvl="1" fontAlgn="base"/>
            <a:r>
              <a:rPr lang="en-US" dirty="0"/>
              <a:t>Used to simulate and predict biomass spatial growth across a wide area. </a:t>
            </a:r>
          </a:p>
          <a:p>
            <a:endParaRPr lang="en-US" dirty="0"/>
          </a:p>
          <a:p>
            <a:endParaRPr lang="en-US" dirty="0"/>
          </a:p>
        </p:txBody>
      </p:sp>
      <p:sp>
        <p:nvSpPr>
          <p:cNvPr id="4" name="Slide Number Placeholder 3"/>
          <p:cNvSpPr>
            <a:spLocks noGrp="1"/>
          </p:cNvSpPr>
          <p:nvPr>
            <p:ph type="sldNum" sz="quarter" idx="5"/>
          </p:nvPr>
        </p:nvSpPr>
        <p:spPr/>
        <p:txBody>
          <a:bodyPr/>
          <a:lstStyle/>
          <a:p>
            <a:fld id="{F119789D-618B-9E41-A401-FB4E3183C9AD}" type="slidenum">
              <a:rPr lang="en-US" smtClean="0"/>
              <a:t>6</a:t>
            </a:fld>
            <a:endParaRPr lang="en-US"/>
          </a:p>
        </p:txBody>
      </p:sp>
    </p:spTree>
    <p:extLst>
      <p:ext uri="{BB962C8B-B14F-4D97-AF65-F5344CB8AC3E}">
        <p14:creationId xmlns:p14="http://schemas.microsoft.com/office/powerpoint/2010/main" val="802234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Another publication focused on biomass of forest growth, modeling biomass growth, mortality, and decay into LANDIS, a spatially dynamic landscape simulation model</a:t>
            </a:r>
          </a:p>
          <a:p>
            <a:pPr lvl="1" rtl="0" fontAlgn="base"/>
            <a:r>
              <a:rPr lang="en-US" sz="1200" b="0" i="0" u="none" strike="noStrike" kern="1200" dirty="0">
                <a:solidFill>
                  <a:schemeClr val="tx1"/>
                </a:solidFill>
                <a:effectLst/>
                <a:latin typeface="+mn-lt"/>
                <a:ea typeface="+mn-ea"/>
                <a:cs typeface="+mn-cs"/>
              </a:rPr>
              <a:t>The model simulates disturbances (fire, wind, harvesting), dispersal, forest biomass growth and mortality, and inter- and intra-specific competition.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Quantified how fire and windthrow alter forest succession, living biomass and dead biomass across an artificial landscape representative of northern Wisconsin, USA</a:t>
            </a:r>
          </a:p>
          <a:p>
            <a:endParaRPr lang="en-US" dirty="0"/>
          </a:p>
        </p:txBody>
      </p:sp>
      <p:sp>
        <p:nvSpPr>
          <p:cNvPr id="4" name="Slide Number Placeholder 3"/>
          <p:cNvSpPr>
            <a:spLocks noGrp="1"/>
          </p:cNvSpPr>
          <p:nvPr>
            <p:ph type="sldNum" sz="quarter" idx="5"/>
          </p:nvPr>
        </p:nvSpPr>
        <p:spPr/>
        <p:txBody>
          <a:bodyPr/>
          <a:lstStyle/>
          <a:p>
            <a:fld id="{F119789D-618B-9E41-A401-FB4E3183C9AD}" type="slidenum">
              <a:rPr lang="en-US" smtClean="0"/>
              <a:t>7</a:t>
            </a:fld>
            <a:endParaRPr lang="en-US"/>
          </a:p>
        </p:txBody>
      </p:sp>
    </p:spTree>
    <p:extLst>
      <p:ext uri="{BB962C8B-B14F-4D97-AF65-F5344CB8AC3E}">
        <p14:creationId xmlns:p14="http://schemas.microsoft.com/office/powerpoint/2010/main" val="466369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r>
              <a:rPr lang="en-US" sz="1400" kern="1200" dirty="0">
                <a:solidFill>
                  <a:schemeClr val="tx1"/>
                </a:solidFill>
                <a:effectLst/>
                <a:latin typeface="+mn-lt"/>
                <a:ea typeface="+mn-ea"/>
                <a:cs typeface="+mn-cs"/>
              </a:rPr>
              <a:t>Develop a virtual </a:t>
            </a:r>
            <a:r>
              <a:rPr lang="en-US" sz="1200" b="1" kern="1200" dirty="0">
                <a:solidFill>
                  <a:schemeClr val="tx1"/>
                </a:solidFill>
                <a:effectLst/>
                <a:latin typeface="+mn-lt"/>
                <a:ea typeface="+mn-ea"/>
                <a:cs typeface="+mn-cs"/>
              </a:rPr>
              <a:t>greenhouse</a:t>
            </a:r>
            <a:r>
              <a:rPr lang="en-US" sz="1200" kern="1200" dirty="0">
                <a:solidFill>
                  <a:schemeClr val="tx1"/>
                </a:solidFill>
                <a:effectLst/>
                <a:latin typeface="+mn-lt"/>
                <a:ea typeface="+mn-ea"/>
                <a:cs typeface="+mn-cs"/>
              </a:rPr>
              <a:t> / </a:t>
            </a:r>
            <a:r>
              <a:rPr lang="en-US" sz="1200" b="1" kern="1200" dirty="0">
                <a:solidFill>
                  <a:schemeClr val="tx1"/>
                </a:solidFill>
                <a:effectLst/>
                <a:latin typeface="+mn-lt"/>
                <a:ea typeface="+mn-ea"/>
                <a:cs typeface="+mn-cs"/>
              </a:rPr>
              <a:t>garden, </a:t>
            </a:r>
            <a:r>
              <a:rPr lang="en-US" sz="1200" kern="1200" dirty="0">
                <a:solidFill>
                  <a:schemeClr val="tx1"/>
                </a:solidFill>
                <a:effectLst/>
                <a:latin typeface="+mn-lt"/>
                <a:ea typeface="+mn-ea"/>
                <a:cs typeface="+mn-cs"/>
              </a:rPr>
              <a:t>which simulates the growth of at least 3 different plant species. </a:t>
            </a:r>
          </a:p>
          <a:p>
            <a:pPr lvl="1" fontAlgn="base"/>
            <a:r>
              <a:rPr lang="en-US" sz="1200" kern="1200" dirty="0">
                <a:solidFill>
                  <a:schemeClr val="tx1"/>
                </a:solidFill>
                <a:effectLst/>
                <a:latin typeface="+mn-lt"/>
                <a:ea typeface="+mn-ea"/>
                <a:cs typeface="+mn-cs"/>
              </a:rPr>
              <a:t>Each, with unique intake parameters: water, sunlight, nutrients</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Distance/spacing interactions</a:t>
            </a:r>
            <a:endParaRPr lang="en-US" sz="1100" kern="1200" dirty="0">
              <a:solidFill>
                <a:schemeClr val="tx1"/>
              </a:solidFill>
              <a:effectLst/>
              <a:latin typeface="+mn-lt"/>
              <a:ea typeface="+mn-ea"/>
              <a:cs typeface="+mn-cs"/>
            </a:endParaRPr>
          </a:p>
          <a:p>
            <a:pPr lvl="0" fontAlgn="base"/>
            <a:r>
              <a:rPr lang="en-US" sz="1200" kern="1200" dirty="0">
                <a:solidFill>
                  <a:schemeClr val="tx1"/>
                </a:solidFill>
                <a:effectLst/>
                <a:latin typeface="+mn-lt"/>
                <a:ea typeface="+mn-ea"/>
                <a:cs typeface="+mn-cs"/>
              </a:rPr>
              <a:t>With this model, understand how each of these simulated virtual plants grows under a variety of conditions:</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Low light or limited intense light</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Water elevation dispersal, runoff</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Competition for low nutrient resources</a:t>
            </a:r>
            <a:endParaRPr lang="en-US" sz="1100" kern="1200" dirty="0">
              <a:solidFill>
                <a:schemeClr val="tx1"/>
              </a:solidFill>
              <a:effectLst/>
              <a:latin typeface="+mn-lt"/>
              <a:ea typeface="+mn-ea"/>
              <a:cs typeface="+mn-cs"/>
            </a:endParaRPr>
          </a:p>
          <a:p>
            <a:pPr lvl="0" fontAlgn="base"/>
            <a:endParaRPr lang="en-US" sz="11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F119789D-618B-9E41-A401-FB4E3183C9AD}" type="slidenum">
              <a:rPr lang="en-US" smtClean="0"/>
              <a:t>8</a:t>
            </a:fld>
            <a:endParaRPr lang="en-US"/>
          </a:p>
        </p:txBody>
      </p:sp>
    </p:spTree>
    <p:extLst>
      <p:ext uri="{BB962C8B-B14F-4D97-AF65-F5344CB8AC3E}">
        <p14:creationId xmlns:p14="http://schemas.microsoft.com/office/powerpoint/2010/main" val="893072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r>
              <a:rPr lang="en-US" sz="1200" kern="1200" dirty="0">
                <a:solidFill>
                  <a:schemeClr val="tx1"/>
                </a:solidFill>
                <a:effectLst/>
                <a:latin typeface="+mn-lt"/>
                <a:ea typeface="+mn-ea"/>
                <a:cs typeface="+mn-cs"/>
              </a:rPr>
              <a:t>Create a greenhouse class to call and grow simulated plants (indicated by growing circles). </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Grid of landscape initialized to determine plant locations</a:t>
            </a:r>
            <a:endParaRPr lang="en-US" sz="1100" kern="1200" dirty="0">
              <a:solidFill>
                <a:schemeClr val="tx1"/>
              </a:solidFill>
              <a:effectLst/>
              <a:latin typeface="+mn-lt"/>
              <a:ea typeface="+mn-ea"/>
              <a:cs typeface="+mn-cs"/>
            </a:endParaRPr>
          </a:p>
          <a:p>
            <a:pPr lvl="1" fontAlgn="base"/>
            <a:r>
              <a:rPr lang="en-US" sz="1200" i="1" kern="1200" dirty="0" err="1">
                <a:solidFill>
                  <a:schemeClr val="tx1"/>
                </a:solidFill>
                <a:effectLst/>
                <a:latin typeface="+mn-lt"/>
                <a:ea typeface="+mn-ea"/>
                <a:cs typeface="+mn-cs"/>
              </a:rPr>
              <a:t>Perform_timestep</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grow_plant</a:t>
            </a:r>
            <a:r>
              <a:rPr lang="en-US" sz="1200" kern="1200" dirty="0">
                <a:solidFill>
                  <a:schemeClr val="tx1"/>
                </a:solidFill>
                <a:effectLst/>
                <a:latin typeface="+mn-lt"/>
                <a:ea typeface="+mn-ea"/>
                <a:cs typeface="+mn-cs"/>
              </a:rPr>
              <a:t> functions</a:t>
            </a:r>
            <a:endParaRPr lang="en-US" sz="1100" kern="1200" dirty="0">
              <a:solidFill>
                <a:schemeClr val="tx1"/>
              </a:solidFill>
              <a:effectLst/>
              <a:latin typeface="+mn-lt"/>
              <a:ea typeface="+mn-ea"/>
              <a:cs typeface="+mn-cs"/>
            </a:endParaRPr>
          </a:p>
          <a:p>
            <a:pPr lvl="1" fontAlgn="base"/>
            <a:r>
              <a:rPr lang="en-US" sz="1200" i="1" kern="1200" dirty="0">
                <a:solidFill>
                  <a:schemeClr val="tx1"/>
                </a:solidFill>
                <a:effectLst/>
                <a:latin typeface="+mn-lt"/>
                <a:ea typeface="+mn-ea"/>
                <a:cs typeface="+mn-cs"/>
              </a:rPr>
              <a:t>Irrigate</a:t>
            </a:r>
            <a:r>
              <a:rPr lang="en-US" sz="1200" kern="1200" dirty="0">
                <a:solidFill>
                  <a:schemeClr val="tx1"/>
                </a:solidFill>
                <a:effectLst/>
                <a:latin typeface="+mn-lt"/>
                <a:ea typeface="+mn-ea"/>
                <a:cs typeface="+mn-cs"/>
              </a:rPr>
              <a:t>, add </a:t>
            </a:r>
            <a:r>
              <a:rPr lang="en-US" sz="1200" i="1" kern="1200" dirty="0">
                <a:solidFill>
                  <a:schemeClr val="tx1"/>
                </a:solidFill>
                <a:effectLst/>
                <a:latin typeface="+mn-lt"/>
                <a:ea typeface="+mn-ea"/>
                <a:cs typeface="+mn-cs"/>
              </a:rPr>
              <a:t>sunlight</a:t>
            </a:r>
            <a:r>
              <a:rPr lang="en-US" sz="1200" kern="1200" dirty="0">
                <a:solidFill>
                  <a:schemeClr val="tx1"/>
                </a:solidFill>
                <a:effectLst/>
                <a:latin typeface="+mn-lt"/>
                <a:ea typeface="+mn-ea"/>
                <a:cs typeface="+mn-cs"/>
              </a:rPr>
              <a:t> functions</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Each plant with unique parameters:</a:t>
            </a:r>
            <a:endParaRPr lang="en-US" sz="1100" kern="1200" dirty="0">
              <a:solidFill>
                <a:schemeClr val="tx1"/>
              </a:solidFill>
              <a:effectLst/>
              <a:latin typeface="+mn-lt"/>
              <a:ea typeface="+mn-ea"/>
              <a:cs typeface="+mn-cs"/>
            </a:endParaRPr>
          </a:p>
          <a:p>
            <a:pPr lvl="2" fontAlgn="base"/>
            <a:r>
              <a:rPr lang="en-US" sz="1200" i="1" kern="1200" dirty="0">
                <a:solidFill>
                  <a:schemeClr val="tx1"/>
                </a:solidFill>
                <a:effectLst/>
                <a:latin typeface="+mn-lt"/>
                <a:ea typeface="+mn-ea"/>
                <a:cs typeface="+mn-cs"/>
              </a:rPr>
              <a:t>Color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light requirement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sun requirement</a:t>
            </a:r>
            <a:endParaRPr lang="en-US" sz="11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F119789D-618B-9E41-A401-FB4E3183C9AD}" type="slidenum">
              <a:rPr lang="en-US" smtClean="0"/>
              <a:t>9</a:t>
            </a:fld>
            <a:endParaRPr lang="en-US"/>
          </a:p>
        </p:txBody>
      </p:sp>
    </p:spTree>
    <p:extLst>
      <p:ext uri="{BB962C8B-B14F-4D97-AF65-F5344CB8AC3E}">
        <p14:creationId xmlns:p14="http://schemas.microsoft.com/office/powerpoint/2010/main" val="35225212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a:t>
            </a:r>
          </a:p>
          <a:p>
            <a:pPr lvl="0" fontAlgn="base"/>
            <a:r>
              <a:rPr lang="en-US" sz="1200" kern="1200" dirty="0">
                <a:solidFill>
                  <a:schemeClr val="tx1"/>
                </a:solidFill>
                <a:effectLst/>
                <a:latin typeface="+mn-lt"/>
                <a:ea typeface="+mn-ea"/>
                <a:cs typeface="+mn-cs"/>
              </a:rPr>
              <a:t>Current simulation randomizes the location of plants and begins grow cycle. </a:t>
            </a:r>
            <a:endParaRPr lang="en-US" sz="1100" kern="1200" dirty="0">
              <a:solidFill>
                <a:schemeClr val="tx1"/>
              </a:solidFill>
              <a:effectLst/>
              <a:latin typeface="+mn-lt"/>
              <a:ea typeface="+mn-ea"/>
              <a:cs typeface="+mn-cs"/>
            </a:endParaRPr>
          </a:p>
          <a:p>
            <a:pPr lvl="1" fontAlgn="base"/>
            <a:r>
              <a:rPr lang="en-US" sz="1200" kern="1200" dirty="0">
                <a:solidFill>
                  <a:schemeClr val="tx1"/>
                </a:solidFill>
                <a:effectLst/>
                <a:latin typeface="+mn-lt"/>
                <a:ea typeface="+mn-ea"/>
                <a:cs typeface="+mn-cs"/>
              </a:rPr>
              <a:t>Currently, spatial, sunlight and water requirements not fully complete/working</a:t>
            </a:r>
            <a:endParaRPr lang="en-US" sz="11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F119789D-618B-9E41-A401-FB4E3183C9AD}" type="slidenum">
              <a:rPr lang="en-US" smtClean="0"/>
              <a:t>10</a:t>
            </a:fld>
            <a:endParaRPr lang="en-US"/>
          </a:p>
        </p:txBody>
      </p:sp>
    </p:spTree>
    <p:extLst>
      <p:ext uri="{BB962C8B-B14F-4D97-AF65-F5344CB8AC3E}">
        <p14:creationId xmlns:p14="http://schemas.microsoft.com/office/powerpoint/2010/main" val="1176284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095F5-C903-2A4C-BCE4-193B0EAB23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EF3372-993B-F24B-B07A-EF6F5A5DCBA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FD561ED-BEA2-9A42-BE69-E0A0974573FF}"/>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5" name="Footer Placeholder 4">
            <a:extLst>
              <a:ext uri="{FF2B5EF4-FFF2-40B4-BE49-F238E27FC236}">
                <a16:creationId xmlns:a16="http://schemas.microsoft.com/office/drawing/2014/main" id="{BFF48B43-9CB2-BA43-A587-7B2BAF0EDC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B8D0D9-16DF-2D46-AFF7-4DE70A7664FE}"/>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4191022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D54EA-828F-BB48-82D0-30103351BBB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527ABB-4953-DB4D-94A2-F36FB2ADA54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415B8C-FDFA-7749-BF6E-3336857082A4}"/>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5" name="Footer Placeholder 4">
            <a:extLst>
              <a:ext uri="{FF2B5EF4-FFF2-40B4-BE49-F238E27FC236}">
                <a16:creationId xmlns:a16="http://schemas.microsoft.com/office/drawing/2014/main" id="{B5C60593-C61D-0B4F-9788-5F29390C04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89A67-A788-8944-B167-D68A64E9A567}"/>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322593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5521D5-8549-D44D-91AF-D5BF1BFF00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48A984-1CB9-5C44-9FBD-8B2CD4DE5D1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AF711B-AF9A-A54A-82D9-4298279D6F33}"/>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5" name="Footer Placeholder 4">
            <a:extLst>
              <a:ext uri="{FF2B5EF4-FFF2-40B4-BE49-F238E27FC236}">
                <a16:creationId xmlns:a16="http://schemas.microsoft.com/office/drawing/2014/main" id="{0697AA36-2F28-8F4B-8ABE-5CAA715C1E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4A0DEB-AACE-F14A-BD33-736367B3D990}"/>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4190093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61E66-6952-FF4A-9DEB-DC0F721315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F4F2AE-8C10-CE41-8C26-742180C5F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27ABF6-46E2-3A40-898C-BB29456E0468}"/>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5" name="Footer Placeholder 4">
            <a:extLst>
              <a:ext uri="{FF2B5EF4-FFF2-40B4-BE49-F238E27FC236}">
                <a16:creationId xmlns:a16="http://schemas.microsoft.com/office/drawing/2014/main" id="{EEEEF8A9-52E6-AB41-BAA2-8EF13ABFAF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5B13C7-4716-F745-A514-CCFE99C8C1A8}"/>
              </a:ext>
            </a:extLst>
          </p:cNvPr>
          <p:cNvSpPr>
            <a:spLocks noGrp="1"/>
          </p:cNvSpPr>
          <p:nvPr>
            <p:ph type="sldNum" sz="quarter" idx="12"/>
          </p:nvPr>
        </p:nvSpPr>
        <p:spPr/>
        <p:txBody>
          <a:bodyPr/>
          <a:lstStyle/>
          <a:p>
            <a:fld id="{4C8B8A27-DF03-4546-BA93-21C967D57E5C}" type="slidenum">
              <a:rPr lang="en-US" smtClean="0"/>
              <a:t>‹#›</a:t>
            </a:fld>
            <a:endParaRPr lang="en-US" dirty="0"/>
          </a:p>
        </p:txBody>
      </p:sp>
    </p:spTree>
    <p:extLst>
      <p:ext uri="{BB962C8B-B14F-4D97-AF65-F5344CB8AC3E}">
        <p14:creationId xmlns:p14="http://schemas.microsoft.com/office/powerpoint/2010/main" val="2150687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429FD-8AF1-3446-B4E0-1AF6C47398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5DAC91F-C874-3C42-ABBC-039F7D7EC9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2D1159-C255-E147-90B0-57BED5479661}"/>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5" name="Footer Placeholder 4">
            <a:extLst>
              <a:ext uri="{FF2B5EF4-FFF2-40B4-BE49-F238E27FC236}">
                <a16:creationId xmlns:a16="http://schemas.microsoft.com/office/drawing/2014/main" id="{DB0C8358-3C92-354D-8CD3-3C95656897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052B02-CD73-9646-98EE-8642D945D321}"/>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414043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989FC-8715-0347-A1AA-0B1D5DB54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08DC2E-228D-CA44-B1A4-00FE1C1BAC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3A61D8-A33D-7C42-8E0A-F376BD00C3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3A1FB09-3FB3-A143-A658-B60DF3DB39EE}"/>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6" name="Footer Placeholder 5">
            <a:extLst>
              <a:ext uri="{FF2B5EF4-FFF2-40B4-BE49-F238E27FC236}">
                <a16:creationId xmlns:a16="http://schemas.microsoft.com/office/drawing/2014/main" id="{65C6E31C-A352-7846-BD6F-7D8B4EF364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AE30BC-5407-944D-9F90-20054B0B10D6}"/>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849979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7C137-C0AE-5442-A7E8-4985761AD3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A08B983-2B17-0E4E-A824-637EE2653E2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1C69A9-3D87-6D4E-862E-3CCE2BB6B4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8F5FE3A-790F-DF47-AD2A-7DE514526DF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0DC3AD-8BFA-3A46-BFC2-472031C195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F926D1-3D3D-BF4C-9593-B75A5E121BB8}"/>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8" name="Footer Placeholder 7">
            <a:extLst>
              <a:ext uri="{FF2B5EF4-FFF2-40B4-BE49-F238E27FC236}">
                <a16:creationId xmlns:a16="http://schemas.microsoft.com/office/drawing/2014/main" id="{1FB92752-84F5-074C-A646-C841B818245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4EABF31-8112-0849-9790-3E1B637B1D8C}"/>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9536954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BD183-9DE0-F545-B497-340CE3CFEA7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614A42B-95CE-B546-9856-692C7404A9F2}"/>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4" name="Footer Placeholder 3">
            <a:extLst>
              <a:ext uri="{FF2B5EF4-FFF2-40B4-BE49-F238E27FC236}">
                <a16:creationId xmlns:a16="http://schemas.microsoft.com/office/drawing/2014/main" id="{B924CA1D-84D9-944C-8F99-A4EA950748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B88378-8D0C-D149-AC9B-DE26C523052C}"/>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2548482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3D2AB4-5404-1E4B-8DCE-70AC558DF63C}"/>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3" name="Footer Placeholder 2">
            <a:extLst>
              <a:ext uri="{FF2B5EF4-FFF2-40B4-BE49-F238E27FC236}">
                <a16:creationId xmlns:a16="http://schemas.microsoft.com/office/drawing/2014/main" id="{8EA6AB26-BA81-274C-94F9-FA8034E9D4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7B896D1-23F1-0447-8741-6AE39C9BDF76}"/>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3740145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381B9-6F54-3146-A0CB-A03D0ED58D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1E3AD0-515E-5547-B0A5-99E4A71150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5C74CD-2CA5-4E4A-9A42-55873D7186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32DCAE-7BB5-4842-84C0-491B931A6225}"/>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6" name="Footer Placeholder 5">
            <a:extLst>
              <a:ext uri="{FF2B5EF4-FFF2-40B4-BE49-F238E27FC236}">
                <a16:creationId xmlns:a16="http://schemas.microsoft.com/office/drawing/2014/main" id="{63F8AB16-2FBF-6947-827A-EAE95A5320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575F5C-0292-344B-AA34-6295EEDD8D63}"/>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824464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63A6E-D11C-B74D-8674-48B648C2EB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114B2E6-5A95-E64D-8A0B-F19376B0D2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2E442B3-5786-7C47-8F3D-6A9462C6C4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0D4A07-24AB-8849-9983-B07C712144F7}"/>
              </a:ext>
            </a:extLst>
          </p:cNvPr>
          <p:cNvSpPr>
            <a:spLocks noGrp="1"/>
          </p:cNvSpPr>
          <p:nvPr>
            <p:ph type="dt" sz="half" idx="10"/>
          </p:nvPr>
        </p:nvSpPr>
        <p:spPr/>
        <p:txBody>
          <a:bodyPr/>
          <a:lstStyle/>
          <a:p>
            <a:fld id="{B5898F52-2787-4BA2-BBBC-9395E9F86D50}" type="datetimeFigureOut">
              <a:rPr lang="en-US" smtClean="0"/>
              <a:t>4/26/21</a:t>
            </a:fld>
            <a:endParaRPr lang="en-US"/>
          </a:p>
        </p:txBody>
      </p:sp>
      <p:sp>
        <p:nvSpPr>
          <p:cNvPr id="6" name="Footer Placeholder 5">
            <a:extLst>
              <a:ext uri="{FF2B5EF4-FFF2-40B4-BE49-F238E27FC236}">
                <a16:creationId xmlns:a16="http://schemas.microsoft.com/office/drawing/2014/main" id="{FB2B3498-DADF-964B-BF72-635E8E5970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356988-6889-2F4E-A8D2-FE526F378FD1}"/>
              </a:ext>
            </a:extLst>
          </p:cNvPr>
          <p:cNvSpPr>
            <a:spLocks noGrp="1"/>
          </p:cNvSpPr>
          <p:nvPr>
            <p:ph type="sldNum" sz="quarter" idx="12"/>
          </p:nvPr>
        </p:nvSpPr>
        <p:spPr/>
        <p:txBody>
          <a:bodyPr/>
          <a:lstStyle/>
          <a:p>
            <a:fld id="{4C8B8A27-DF03-4546-BA93-21C967D57E5C}" type="slidenum">
              <a:rPr lang="en-US" smtClean="0"/>
              <a:t>‹#›</a:t>
            </a:fld>
            <a:endParaRPr lang="en-US"/>
          </a:p>
        </p:txBody>
      </p:sp>
    </p:spTree>
    <p:extLst>
      <p:ext uri="{BB962C8B-B14F-4D97-AF65-F5344CB8AC3E}">
        <p14:creationId xmlns:p14="http://schemas.microsoft.com/office/powerpoint/2010/main" val="1199185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21BC31-1E50-C943-9F19-5340B6F0FF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768A8B1-5860-4140-AAE1-95D83035C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A4CB01-9CC9-3D4F-A115-400CBC8C896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898F52-2787-4BA2-BBBC-9395E9F86D50}" type="datetimeFigureOut">
              <a:rPr lang="en-US" smtClean="0"/>
              <a:pPr/>
              <a:t>4/26/21</a:t>
            </a:fld>
            <a:endParaRPr lang="en-US" dirty="0"/>
          </a:p>
        </p:txBody>
      </p:sp>
      <p:sp>
        <p:nvSpPr>
          <p:cNvPr id="5" name="Footer Placeholder 4">
            <a:extLst>
              <a:ext uri="{FF2B5EF4-FFF2-40B4-BE49-F238E27FC236}">
                <a16:creationId xmlns:a16="http://schemas.microsoft.com/office/drawing/2014/main" id="{FBD11B36-156D-744A-8C86-B57CD928D1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7DAC954-40E9-8445-B177-74ECDB8348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8B8A27-DF03-4546-BA93-21C967D57E5C}" type="slidenum">
              <a:rPr lang="en-US" smtClean="0"/>
              <a:pPr/>
              <a:t>‹#›</a:t>
            </a:fld>
            <a:endParaRPr lang="en-US"/>
          </a:p>
        </p:txBody>
      </p:sp>
    </p:spTree>
    <p:extLst>
      <p:ext uri="{BB962C8B-B14F-4D97-AF65-F5344CB8AC3E}">
        <p14:creationId xmlns:p14="http://schemas.microsoft.com/office/powerpoint/2010/main" val="1733371031"/>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 id="2147483741" r:id="rId4"/>
    <p:sldLayoutId id="2147483742" r:id="rId5"/>
    <p:sldLayoutId id="2147483743" r:id="rId6"/>
    <p:sldLayoutId id="2147483744" r:id="rId7"/>
    <p:sldLayoutId id="2147483745" r:id="rId8"/>
    <p:sldLayoutId id="2147483746" r:id="rId9"/>
    <p:sldLayoutId id="2147483747" r:id="rId10"/>
    <p:sldLayoutId id="214748374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47.png"/><Relationship Id="rId5" Type="http://schemas.openxmlformats.org/officeDocument/2006/relationships/image" Target="../media/image46.jpe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9.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3" Type="http://schemas.openxmlformats.org/officeDocument/2006/relationships/image" Target="../media/image23.png"/><Relationship Id="rId18" Type="http://schemas.openxmlformats.org/officeDocument/2006/relationships/image" Target="../media/image28.svg"/><Relationship Id="rId26" Type="http://schemas.openxmlformats.org/officeDocument/2006/relationships/image" Target="../media/image36.svg"/><Relationship Id="rId3" Type="http://schemas.openxmlformats.org/officeDocument/2006/relationships/image" Target="../media/image13.png"/><Relationship Id="rId21" Type="http://schemas.openxmlformats.org/officeDocument/2006/relationships/image" Target="../media/image31.png"/><Relationship Id="rId34" Type="http://schemas.openxmlformats.org/officeDocument/2006/relationships/image" Target="../media/image44.svg"/><Relationship Id="rId7" Type="http://schemas.openxmlformats.org/officeDocument/2006/relationships/image" Target="../media/image17.png"/><Relationship Id="rId12" Type="http://schemas.openxmlformats.org/officeDocument/2006/relationships/image" Target="../media/image22.svg"/><Relationship Id="rId17" Type="http://schemas.openxmlformats.org/officeDocument/2006/relationships/image" Target="../media/image27.png"/><Relationship Id="rId25" Type="http://schemas.openxmlformats.org/officeDocument/2006/relationships/image" Target="../media/image35.png"/><Relationship Id="rId33" Type="http://schemas.openxmlformats.org/officeDocument/2006/relationships/image" Target="../media/image43.png"/><Relationship Id="rId2" Type="http://schemas.openxmlformats.org/officeDocument/2006/relationships/notesSlide" Target="../notesSlides/notesSlide7.xml"/><Relationship Id="rId16" Type="http://schemas.openxmlformats.org/officeDocument/2006/relationships/image" Target="../media/image26.svg"/><Relationship Id="rId20" Type="http://schemas.openxmlformats.org/officeDocument/2006/relationships/image" Target="../media/image30.svg"/><Relationship Id="rId29" Type="http://schemas.openxmlformats.org/officeDocument/2006/relationships/image" Target="../media/image39.png"/><Relationship Id="rId1" Type="http://schemas.openxmlformats.org/officeDocument/2006/relationships/slideLayout" Target="../slideLayouts/slideLayout8.xml"/><Relationship Id="rId6" Type="http://schemas.openxmlformats.org/officeDocument/2006/relationships/image" Target="../media/image16.svg"/><Relationship Id="rId11" Type="http://schemas.openxmlformats.org/officeDocument/2006/relationships/image" Target="../media/image21.png"/><Relationship Id="rId24" Type="http://schemas.openxmlformats.org/officeDocument/2006/relationships/image" Target="../media/image34.svg"/><Relationship Id="rId32" Type="http://schemas.openxmlformats.org/officeDocument/2006/relationships/image" Target="../media/image42.svg"/><Relationship Id="rId5" Type="http://schemas.openxmlformats.org/officeDocument/2006/relationships/image" Target="../media/image15.png"/><Relationship Id="rId15" Type="http://schemas.openxmlformats.org/officeDocument/2006/relationships/image" Target="../media/image25.png"/><Relationship Id="rId23" Type="http://schemas.openxmlformats.org/officeDocument/2006/relationships/image" Target="../media/image33.png"/><Relationship Id="rId28" Type="http://schemas.openxmlformats.org/officeDocument/2006/relationships/image" Target="../media/image38.svg"/><Relationship Id="rId10" Type="http://schemas.openxmlformats.org/officeDocument/2006/relationships/image" Target="../media/image20.svg"/><Relationship Id="rId19" Type="http://schemas.openxmlformats.org/officeDocument/2006/relationships/image" Target="../media/image29.png"/><Relationship Id="rId31" Type="http://schemas.openxmlformats.org/officeDocument/2006/relationships/image" Target="../media/image41.png"/><Relationship Id="rId4" Type="http://schemas.openxmlformats.org/officeDocument/2006/relationships/image" Target="../media/image14.svg"/><Relationship Id="rId9" Type="http://schemas.openxmlformats.org/officeDocument/2006/relationships/image" Target="../media/image19.png"/><Relationship Id="rId14" Type="http://schemas.openxmlformats.org/officeDocument/2006/relationships/image" Target="../media/image24.svg"/><Relationship Id="rId22" Type="http://schemas.openxmlformats.org/officeDocument/2006/relationships/image" Target="../media/image32.png"/><Relationship Id="rId27" Type="http://schemas.openxmlformats.org/officeDocument/2006/relationships/image" Target="../media/image37.png"/><Relationship Id="rId30" Type="http://schemas.openxmlformats.org/officeDocument/2006/relationships/image" Target="../media/image40.svg"/><Relationship Id="rId8" Type="http://schemas.openxmlformats.org/officeDocument/2006/relationships/image" Target="../media/image18.svg"/></Relationships>
</file>

<file path=ppt/slides/_rels/slide9.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2" name="Picture 8">
            <a:extLst>
              <a:ext uri="{FF2B5EF4-FFF2-40B4-BE49-F238E27FC236}">
                <a16:creationId xmlns:a16="http://schemas.microsoft.com/office/drawing/2014/main" id="{B5E6B604-B005-E14B-B5F7-F12F4267390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733" r="16601"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7" name="Title 6">
            <a:extLst>
              <a:ext uri="{FF2B5EF4-FFF2-40B4-BE49-F238E27FC236}">
                <a16:creationId xmlns:a16="http://schemas.microsoft.com/office/drawing/2014/main" id="{8EDF42C0-59B3-EA42-8777-79283A4DFFC5}"/>
              </a:ext>
            </a:extLst>
          </p:cNvPr>
          <p:cNvSpPr>
            <a:spLocks noGrp="1"/>
          </p:cNvSpPr>
          <p:nvPr>
            <p:ph type="ctrTitle"/>
          </p:nvPr>
        </p:nvSpPr>
        <p:spPr>
          <a:xfrm>
            <a:off x="589429" y="251009"/>
            <a:ext cx="8572500" cy="1733178"/>
          </a:xfrm>
        </p:spPr>
        <p:txBody>
          <a:bodyPr anchor="b">
            <a:normAutofit fontScale="90000"/>
          </a:bodyPr>
          <a:lstStyle/>
          <a:p>
            <a:pPr>
              <a:lnSpc>
                <a:spcPct val="90000"/>
              </a:lnSpc>
            </a:pPr>
            <a:r>
              <a:rPr lang="en-US" sz="3800" b="1" spc="600" dirty="0">
                <a:latin typeface="Avenir Next LT Pro" panose="020B0504020202020204" pitchFamily="34" charset="77"/>
                <a:ea typeface="Dotum" panose="020B0600000101010101" pitchFamily="34" charset="-127"/>
              </a:rPr>
              <a:t>SIMULATING PLANT GROWTH: </a:t>
            </a:r>
            <a:r>
              <a:rPr lang="en-US" sz="2800" spc="600" dirty="0">
                <a:latin typeface="Avenir Next LT Pro" panose="020B0504020202020204" pitchFamily="34" charset="77"/>
                <a:ea typeface="Dotum" panose="020B0600000101010101" pitchFamily="34" charset="-127"/>
              </a:rPr>
              <a:t>MODELING VARIABLES AFFECTING THE SPEED &amp; QUALITY OF PROPAGATION</a:t>
            </a:r>
            <a:endParaRPr lang="en-US" sz="3800" spc="600" dirty="0">
              <a:latin typeface="Avenir Next LT Pro" panose="020B0504020202020204" pitchFamily="34" charset="77"/>
              <a:ea typeface="Dotum" panose="020B0600000101010101" pitchFamily="34" charset="-127"/>
            </a:endParaRPr>
          </a:p>
        </p:txBody>
      </p:sp>
      <p:sp>
        <p:nvSpPr>
          <p:cNvPr id="8" name="Subtitle 7">
            <a:extLst>
              <a:ext uri="{FF2B5EF4-FFF2-40B4-BE49-F238E27FC236}">
                <a16:creationId xmlns:a16="http://schemas.microsoft.com/office/drawing/2014/main" id="{CB63BC53-F592-3A45-80D9-792BB62E2EA5}"/>
              </a:ext>
            </a:extLst>
          </p:cNvPr>
          <p:cNvSpPr>
            <a:spLocks noGrp="1"/>
          </p:cNvSpPr>
          <p:nvPr>
            <p:ph type="subTitle" idx="1"/>
          </p:nvPr>
        </p:nvSpPr>
        <p:spPr>
          <a:xfrm>
            <a:off x="1623302" y="1984187"/>
            <a:ext cx="6131858" cy="764989"/>
          </a:xfrm>
        </p:spPr>
        <p:txBody>
          <a:bodyPr anchor="t">
            <a:normAutofit/>
          </a:bodyPr>
          <a:lstStyle/>
          <a:p>
            <a:r>
              <a:rPr lang="en-US" sz="1400" spc="600" dirty="0">
                <a:latin typeface="Avenir Next LT Pro" panose="020B0504020202020204" pitchFamily="34" charset="77"/>
              </a:rPr>
              <a:t>RYAN GOSS &amp; POURNA SENGUPTA</a:t>
            </a:r>
          </a:p>
        </p:txBody>
      </p:sp>
    </p:spTree>
    <p:extLst>
      <p:ext uri="{BB962C8B-B14F-4D97-AF65-F5344CB8AC3E}">
        <p14:creationId xmlns:p14="http://schemas.microsoft.com/office/powerpoint/2010/main" val="3923299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Picture 4" descr="brown pathway between green leaf plants">
            <a:extLst>
              <a:ext uri="{FF2B5EF4-FFF2-40B4-BE49-F238E27FC236}">
                <a16:creationId xmlns:a16="http://schemas.microsoft.com/office/drawing/2014/main" id="{A48C60E3-8E04-C948-AA80-E3F9F034170E}"/>
              </a:ext>
            </a:extLst>
          </p:cNvPr>
          <p:cNvPicPr>
            <a:picLocks noChangeAspect="1" noChangeArrowheads="1"/>
          </p:cNvPicPr>
          <p:nvPr/>
        </p:nvPicPr>
        <p:blipFill rotWithShape="1">
          <a:blip r:embed="rId5">
            <a:alphaModFix amt="35000"/>
            <a:extLst>
              <a:ext uri="{28A0092B-C50C-407E-A947-70E740481C1C}">
                <a14:useLocalDpi xmlns:a14="http://schemas.microsoft.com/office/drawing/2010/main" val="0"/>
              </a:ext>
            </a:extLst>
          </a:blip>
          <a:srcRect b="31234"/>
          <a:stretch/>
        </p:blipFill>
        <p:spPr bwMode="auto">
          <a:xfrm>
            <a:off x="0" y="1192787"/>
            <a:ext cx="12351434" cy="5665213"/>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2">
            <a:extLst>
              <a:ext uri="{FF2B5EF4-FFF2-40B4-BE49-F238E27FC236}">
                <a16:creationId xmlns:a16="http://schemas.microsoft.com/office/drawing/2014/main" id="{28851F6B-E52C-7240-B4D6-9208B0E027F8}"/>
              </a:ext>
            </a:extLst>
          </p:cNvPr>
          <p:cNvSpPr>
            <a:spLocks noGrp="1"/>
          </p:cNvSpPr>
          <p:nvPr>
            <p:ph type="title"/>
          </p:nvPr>
        </p:nvSpPr>
        <p:spPr>
          <a:xfrm>
            <a:off x="739775" y="5220185"/>
            <a:ext cx="10515600" cy="1325563"/>
          </a:xfrm>
        </p:spPr>
        <p:txBody>
          <a:bodyPr/>
          <a:lstStyle/>
          <a:p>
            <a:pPr algn="ctr"/>
            <a:r>
              <a:rPr lang="en-US" b="1" spc="600" dirty="0">
                <a:solidFill>
                  <a:schemeClr val="bg1"/>
                </a:solidFill>
                <a:latin typeface="Avenir Next LT Pro" panose="020B0504020202020204" pitchFamily="34" charset="77"/>
              </a:rPr>
              <a:t>CONSIDERATIONS</a:t>
            </a:r>
          </a:p>
        </p:txBody>
      </p:sp>
      <p:pic>
        <p:nvPicPr>
          <p:cNvPr id="11" name="sim1.mov" descr="sim1.mov">
            <a:hlinkClick r:id="" action="ppaction://media"/>
            <a:extLst>
              <a:ext uri="{FF2B5EF4-FFF2-40B4-BE49-F238E27FC236}">
                <a16:creationId xmlns:a16="http://schemas.microsoft.com/office/drawing/2014/main" id="{12D32D0A-FD6C-F44B-92E2-2B75EB7CB3C4}"/>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2648884" y="500276"/>
            <a:ext cx="6894232" cy="5857448"/>
          </a:xfrm>
        </p:spPr>
      </p:pic>
    </p:spTree>
    <p:extLst>
      <p:ext uri="{BB962C8B-B14F-4D97-AF65-F5344CB8AC3E}">
        <p14:creationId xmlns:p14="http://schemas.microsoft.com/office/powerpoint/2010/main" val="3491595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598"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6" name="Rectangle 135">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126" name="Title 125">
            <a:extLst>
              <a:ext uri="{FF2B5EF4-FFF2-40B4-BE49-F238E27FC236}">
                <a16:creationId xmlns:a16="http://schemas.microsoft.com/office/drawing/2014/main" id="{270B484D-95D5-2D42-A573-9D6A2510B738}"/>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b="1" kern="1200" spc="600">
                <a:solidFill>
                  <a:schemeClr val="tx1"/>
                </a:solidFill>
                <a:latin typeface="+mj-lt"/>
                <a:ea typeface="+mj-ea"/>
                <a:cs typeface="+mj-cs"/>
              </a:rPr>
              <a:t>N E X T</a:t>
            </a:r>
            <a:br>
              <a:rPr lang="en-US" sz="2800" b="1" kern="1200" spc="600">
                <a:solidFill>
                  <a:schemeClr val="tx1"/>
                </a:solidFill>
                <a:latin typeface="+mj-lt"/>
                <a:ea typeface="+mj-ea"/>
                <a:cs typeface="+mj-cs"/>
              </a:rPr>
            </a:br>
            <a:r>
              <a:rPr lang="en-US" sz="2800" b="1" kern="1200" spc="600">
                <a:solidFill>
                  <a:schemeClr val="tx1"/>
                </a:solidFill>
                <a:latin typeface="+mj-lt"/>
                <a:ea typeface="+mj-ea"/>
                <a:cs typeface="+mj-cs"/>
              </a:rPr>
              <a:t>S T E P S</a:t>
            </a:r>
          </a:p>
        </p:txBody>
      </p:sp>
      <p:sp>
        <p:nvSpPr>
          <p:cNvPr id="128" name="Text Placeholder 127">
            <a:extLst>
              <a:ext uri="{FF2B5EF4-FFF2-40B4-BE49-F238E27FC236}">
                <a16:creationId xmlns:a16="http://schemas.microsoft.com/office/drawing/2014/main" id="{8E66AE46-9496-CF4C-8217-A671831CB6B3}"/>
              </a:ext>
            </a:extLst>
          </p:cNvPr>
          <p:cNvSpPr>
            <a:spLocks noGrp="1"/>
          </p:cNvSpPr>
          <p:nvPr>
            <p:ph type="body" sz="half" idx="2"/>
          </p:nvPr>
        </p:nvSpPr>
        <p:spPr>
          <a:xfrm>
            <a:off x="320041" y="2638043"/>
            <a:ext cx="4010828" cy="3415623"/>
          </a:xfrm>
        </p:spPr>
        <p:txBody>
          <a:bodyPr vert="horz" lIns="91440" tIns="45720" rIns="91440" bIns="45720" rtlCol="0">
            <a:normAutofit/>
          </a:bodyPr>
          <a:lstStyle/>
          <a:p>
            <a:r>
              <a:rPr lang="en-US" sz="2400" spc="300" dirty="0">
                <a:latin typeface="Avenir Next LT Pro" panose="020B0504020202020204" pitchFamily="34" charset="77"/>
              </a:rPr>
              <a:t>visualize resources as heat map </a:t>
            </a:r>
          </a:p>
          <a:p>
            <a:r>
              <a:rPr lang="en-US" sz="2400" spc="300" dirty="0">
                <a:latin typeface="Avenir Next LT Pro" panose="020B0504020202020204" pitchFamily="34" charset="77"/>
              </a:rPr>
              <a:t>impact of resources &amp; conditions </a:t>
            </a:r>
          </a:p>
          <a:p>
            <a:r>
              <a:rPr lang="en-US" sz="2400" spc="300" dirty="0">
                <a:latin typeface="Avenir Next LT Pro" panose="020B0504020202020204" pitchFamily="34" charset="77"/>
              </a:rPr>
              <a:t>simulate variety of combinations</a:t>
            </a:r>
          </a:p>
          <a:p>
            <a:r>
              <a:rPr lang="en-US" sz="2400" spc="300" dirty="0">
                <a:latin typeface="Avenir Next LT Pro" panose="020B0504020202020204" pitchFamily="34" charset="77"/>
              </a:rPr>
              <a:t>predict growth patterns over time  </a:t>
            </a:r>
          </a:p>
        </p:txBody>
      </p:sp>
      <p:pic>
        <p:nvPicPr>
          <p:cNvPr id="11266" name="Picture 2" descr="Chart, bubble chart&#10;&#10;Description automatically generated">
            <a:extLst>
              <a:ext uri="{FF2B5EF4-FFF2-40B4-BE49-F238E27FC236}">
                <a16:creationId xmlns:a16="http://schemas.microsoft.com/office/drawing/2014/main" id="{DE6995D7-2193-334F-B208-1309BB0CE7C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641554" y="643467"/>
            <a:ext cx="5563187" cy="54101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562198"/>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21">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37" name="Group 23">
            <a:extLst>
              <a:ext uri="{FF2B5EF4-FFF2-40B4-BE49-F238E27FC236}">
                <a16:creationId xmlns:a16="http://schemas.microsoft.com/office/drawing/2014/main" id="{8553B86A-3688-4590-934F-8CD074A9BF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25" name="Rectangle 24">
              <a:extLst>
                <a:ext uri="{FF2B5EF4-FFF2-40B4-BE49-F238E27FC236}">
                  <a16:creationId xmlns:a16="http://schemas.microsoft.com/office/drawing/2014/main" id="{6F036222-7F97-43EF-AF1A-2B06BAC90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Rectangle 25">
              <a:extLst>
                <a:ext uri="{FF2B5EF4-FFF2-40B4-BE49-F238E27FC236}">
                  <a16:creationId xmlns:a16="http://schemas.microsoft.com/office/drawing/2014/main" id="{5EC638B7-C55E-4E8E-ABDC-CBD417F0D2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39" name="Freeform: Shape 27">
            <a:extLst>
              <a:ext uri="{FF2B5EF4-FFF2-40B4-BE49-F238E27FC236}">
                <a16:creationId xmlns:a16="http://schemas.microsoft.com/office/drawing/2014/main" id="{47159AC2-C98F-4C93-B774-B19EE1BEBD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40" name="Rectangle 29">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95600" y="990600"/>
            <a:ext cx="92964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Text Placeholder 3">
            <a:extLst>
              <a:ext uri="{FF2B5EF4-FFF2-40B4-BE49-F238E27FC236}">
                <a16:creationId xmlns:a16="http://schemas.microsoft.com/office/drawing/2014/main" id="{2EC2C2FD-4B3F-944F-9343-3B77749C972C}"/>
              </a:ext>
            </a:extLst>
          </p:cNvPr>
          <p:cNvSpPr>
            <a:spLocks noGrp="1"/>
          </p:cNvSpPr>
          <p:nvPr>
            <p:ph idx="1"/>
          </p:nvPr>
        </p:nvSpPr>
        <p:spPr>
          <a:xfrm>
            <a:off x="3102213" y="2069432"/>
            <a:ext cx="8883173" cy="3797968"/>
          </a:xfrm>
        </p:spPr>
        <p:txBody>
          <a:bodyPr vert="horz" lIns="91440" tIns="45720" rIns="91440" bIns="45720" rtlCol="0">
            <a:normAutofit/>
          </a:bodyPr>
          <a:lstStyle/>
          <a:p>
            <a:pPr marL="0" indent="0" fontAlgn="base">
              <a:buNone/>
            </a:pPr>
            <a:r>
              <a:rPr lang="en-US" spc="300" dirty="0">
                <a:solidFill>
                  <a:schemeClr val="tx1">
                    <a:alpha val="55000"/>
                  </a:schemeClr>
                </a:solidFill>
                <a:latin typeface="Avenir Next LT Pro" panose="020B0504020202020204" pitchFamily="34" charset="77"/>
              </a:rPr>
              <a:t>further progress on model </a:t>
            </a:r>
          </a:p>
          <a:p>
            <a:pPr marL="0" indent="0" fontAlgn="base">
              <a:buNone/>
            </a:pPr>
            <a:r>
              <a:rPr lang="en-US" spc="300" dirty="0">
                <a:solidFill>
                  <a:schemeClr val="tx1">
                    <a:alpha val="55000"/>
                  </a:schemeClr>
                </a:solidFill>
                <a:latin typeface="Avenir Next LT Pro" panose="020B0504020202020204" pitchFamily="34" charset="77"/>
              </a:rPr>
              <a:t>predicting growth patterns of competing plants with varied resources and conditions </a:t>
            </a:r>
          </a:p>
          <a:p>
            <a:pPr marL="0" indent="0" fontAlgn="base">
              <a:buNone/>
            </a:pPr>
            <a:r>
              <a:rPr lang="en-US" spc="300" dirty="0">
                <a:solidFill>
                  <a:schemeClr val="tx1">
                    <a:alpha val="55000"/>
                  </a:schemeClr>
                </a:solidFill>
                <a:latin typeface="Avenir Next LT Pro" panose="020B0504020202020204" pitchFamily="34" charset="77"/>
              </a:rPr>
              <a:t>further research </a:t>
            </a:r>
          </a:p>
          <a:p>
            <a:pPr marL="457200" lvl="1" indent="0" fontAlgn="base">
              <a:buNone/>
            </a:pPr>
            <a:r>
              <a:rPr lang="en-US" sz="1600" spc="300" dirty="0">
                <a:solidFill>
                  <a:schemeClr val="tx1">
                    <a:alpha val="55000"/>
                  </a:schemeClr>
                </a:solidFill>
                <a:latin typeface="Avenir Next LT Pro" panose="020B0504020202020204" pitchFamily="34" charset="77"/>
              </a:rPr>
              <a:t>experimental data of greenhouse plant growth </a:t>
            </a:r>
          </a:p>
          <a:p>
            <a:pPr marL="457200" lvl="1" indent="0" fontAlgn="base">
              <a:buNone/>
            </a:pPr>
            <a:r>
              <a:rPr lang="en-US" sz="1600" spc="300" dirty="0">
                <a:solidFill>
                  <a:schemeClr val="tx1">
                    <a:alpha val="55000"/>
                  </a:schemeClr>
                </a:solidFill>
                <a:latin typeface="Avenir Next LT Pro" panose="020B0504020202020204" pitchFamily="34" charset="77"/>
              </a:rPr>
              <a:t>create parameters matching experimental data </a:t>
            </a:r>
          </a:p>
          <a:p>
            <a:pPr marL="457200" lvl="1" indent="0" fontAlgn="base">
              <a:buNone/>
            </a:pPr>
            <a:r>
              <a:rPr lang="en-US" sz="1600" spc="300" dirty="0">
                <a:solidFill>
                  <a:schemeClr val="tx1">
                    <a:alpha val="55000"/>
                  </a:schemeClr>
                </a:solidFill>
                <a:latin typeface="Avenir Next LT Pro" panose="020B0504020202020204" pitchFamily="34" charset="77"/>
              </a:rPr>
              <a:t>implement machine learning for best resource &amp; condition determination </a:t>
            </a:r>
          </a:p>
        </p:txBody>
      </p:sp>
      <p:sp>
        <p:nvSpPr>
          <p:cNvPr id="33" name="Title 1">
            <a:extLst>
              <a:ext uri="{FF2B5EF4-FFF2-40B4-BE49-F238E27FC236}">
                <a16:creationId xmlns:a16="http://schemas.microsoft.com/office/drawing/2014/main" id="{E707BBCC-8BA1-9D41-BCC2-7CD58D76C4FB}"/>
              </a:ext>
            </a:extLst>
          </p:cNvPr>
          <p:cNvSpPr txBox="1">
            <a:spLocks/>
          </p:cNvSpPr>
          <p:nvPr/>
        </p:nvSpPr>
        <p:spPr>
          <a:xfrm>
            <a:off x="2895599" y="968911"/>
            <a:ext cx="9296401" cy="874543"/>
          </a:xfrm>
          <a:prstGeom prst="rect">
            <a:avLst/>
          </a:prstGeom>
          <a:solidFill>
            <a:srgbClr val="B5D2DE"/>
          </a:solidFill>
          <a:ln w="19050" cap="flat" cmpd="sng" algn="ctr">
            <a:noFill/>
            <a:prstDash val="solid"/>
            <a:miter lim="800000"/>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5400" b="1" spc="600" dirty="0">
                <a:latin typeface="Avenir Next LT Pro" panose="020B0504020202020204" pitchFamily="34" charset="77"/>
              </a:rPr>
              <a:t>C O N C L U S I O N </a:t>
            </a:r>
          </a:p>
        </p:txBody>
      </p:sp>
      <p:sp>
        <p:nvSpPr>
          <p:cNvPr id="31" name="Title 1">
            <a:extLst>
              <a:ext uri="{FF2B5EF4-FFF2-40B4-BE49-F238E27FC236}">
                <a16:creationId xmlns:a16="http://schemas.microsoft.com/office/drawing/2014/main" id="{5C6BA66C-CD23-0649-B84A-52A5E89086CD}"/>
              </a:ext>
            </a:extLst>
          </p:cNvPr>
          <p:cNvSpPr txBox="1">
            <a:spLocks/>
          </p:cNvSpPr>
          <p:nvPr/>
        </p:nvSpPr>
        <p:spPr>
          <a:xfrm>
            <a:off x="2895598" y="5087228"/>
            <a:ext cx="9296401" cy="874543"/>
          </a:xfrm>
          <a:prstGeom prst="rect">
            <a:avLst/>
          </a:prstGeom>
          <a:solidFill>
            <a:srgbClr val="B5D2DE"/>
          </a:solidFill>
          <a:ln w="19050" cap="flat" cmpd="sng" algn="ctr">
            <a:noFill/>
            <a:prstDash val="solid"/>
            <a:miter lim="800000"/>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endParaRPr lang="en-US" sz="5400" b="1" spc="600" dirty="0">
              <a:latin typeface="Avenir Next LT Pro" panose="020B0504020202020204" pitchFamily="34" charset="77"/>
            </a:endParaRPr>
          </a:p>
        </p:txBody>
      </p:sp>
    </p:spTree>
    <p:extLst>
      <p:ext uri="{BB962C8B-B14F-4D97-AF65-F5344CB8AC3E}">
        <p14:creationId xmlns:p14="http://schemas.microsoft.com/office/powerpoint/2010/main" val="3992513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290" name="Picture 2" descr="potted green plant">
            <a:extLst>
              <a:ext uri="{FF2B5EF4-FFF2-40B4-BE49-F238E27FC236}">
                <a16:creationId xmlns:a16="http://schemas.microsoft.com/office/drawing/2014/main" id="{626B43EE-1FD3-6147-B281-62B25E4A58A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358" b="9372"/>
          <a:stretch/>
        </p:blipFill>
        <p:spPr bwMode="auto">
          <a:xfrm>
            <a:off x="-3047"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137" name="Rectangle 13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CE53B73-AAA9-1E47-83CA-3DD0CF484FFD}"/>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b="1" spc="600" dirty="0">
                <a:solidFill>
                  <a:srgbClr val="FFFFFF"/>
                </a:solidFill>
              </a:rPr>
              <a:t>t h a n k  y o u  </a:t>
            </a:r>
          </a:p>
        </p:txBody>
      </p:sp>
    </p:spTree>
    <p:extLst>
      <p:ext uri="{BB962C8B-B14F-4D97-AF65-F5344CB8AC3E}">
        <p14:creationId xmlns:p14="http://schemas.microsoft.com/office/powerpoint/2010/main" val="30256941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770AE191-D2EA-45C9-A44D-830C188F74C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72021" y="518649"/>
            <a:ext cx="1128382" cy="847206"/>
            <a:chOff x="8183879" y="1000124"/>
            <a:chExt cx="1562267" cy="1172973"/>
          </a:xfrm>
        </p:grpSpPr>
        <p:sp>
          <p:nvSpPr>
            <p:cNvPr id="39" name="Freeform 5">
              <a:extLst>
                <a:ext uri="{FF2B5EF4-FFF2-40B4-BE49-F238E27FC236}">
                  <a16:creationId xmlns:a16="http://schemas.microsoft.com/office/drawing/2014/main" id="{23A0E4C1-B7A6-4637-AC51-4A5AE3841FF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40" name="Freeform 5">
              <a:extLst>
                <a:ext uri="{FF2B5EF4-FFF2-40B4-BE49-F238E27FC236}">
                  <a16:creationId xmlns:a16="http://schemas.microsoft.com/office/drawing/2014/main" id="{F4E8C039-CC58-44F3-8A7B-E0A934C1D01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Text Placeholder 3">
            <a:extLst>
              <a:ext uri="{FF2B5EF4-FFF2-40B4-BE49-F238E27FC236}">
                <a16:creationId xmlns:a16="http://schemas.microsoft.com/office/drawing/2014/main" id="{2EC2C2FD-4B3F-944F-9343-3B77749C972C}"/>
              </a:ext>
            </a:extLst>
          </p:cNvPr>
          <p:cNvSpPr>
            <a:spLocks noGrp="1"/>
          </p:cNvSpPr>
          <p:nvPr>
            <p:ph idx="1"/>
          </p:nvPr>
        </p:nvSpPr>
        <p:spPr>
          <a:xfrm>
            <a:off x="546443" y="1572367"/>
            <a:ext cx="5747929" cy="3754354"/>
          </a:xfrm>
        </p:spPr>
        <p:txBody>
          <a:bodyPr vert="horz" lIns="91440" tIns="45720" rIns="91440" bIns="45720" rtlCol="0" anchor="t">
            <a:normAutofit/>
          </a:bodyPr>
          <a:lstStyle/>
          <a:p>
            <a:pPr marL="0" indent="0">
              <a:buNone/>
            </a:pPr>
            <a:r>
              <a:rPr lang="en-US" sz="1600" spc="300" dirty="0">
                <a:latin typeface="Avenir Next LT Pro" panose="020B0504020202020204" pitchFamily="34" charset="77"/>
              </a:rPr>
              <a:t>impact of environmental conditions on plant growth</a:t>
            </a:r>
          </a:p>
          <a:p>
            <a:pPr marL="0" indent="0">
              <a:buNone/>
            </a:pPr>
            <a:r>
              <a:rPr lang="en-US" sz="1600" spc="300" dirty="0">
                <a:latin typeface="Avenir Next LT Pro" panose="020B0504020202020204" pitchFamily="34" charset="77"/>
              </a:rPr>
              <a:t>small scale “greenhouse” or “garden” </a:t>
            </a:r>
          </a:p>
          <a:p>
            <a:pPr marL="0" indent="0">
              <a:buNone/>
            </a:pPr>
            <a:r>
              <a:rPr lang="en-US" sz="1600" spc="300" dirty="0">
                <a:latin typeface="Avenir Next LT Pro" panose="020B0504020202020204" pitchFamily="34" charset="77"/>
              </a:rPr>
              <a:t>factors</a:t>
            </a:r>
          </a:p>
          <a:p>
            <a:r>
              <a:rPr lang="en-US" sz="1600" spc="300" dirty="0">
                <a:latin typeface="Avenir Next LT Pro" panose="020B0504020202020204" pitchFamily="34" charset="77"/>
              </a:rPr>
              <a:t>sunlight </a:t>
            </a:r>
          </a:p>
          <a:p>
            <a:r>
              <a:rPr lang="en-US" sz="1600" spc="300" dirty="0">
                <a:latin typeface="Avenir Next LT Pro" panose="020B0504020202020204" pitchFamily="34" charset="77"/>
              </a:rPr>
              <a:t>water </a:t>
            </a:r>
          </a:p>
          <a:p>
            <a:r>
              <a:rPr lang="en-US" sz="1600" spc="300" dirty="0">
                <a:latin typeface="Avenir Next LT Pro" panose="020B0504020202020204" pitchFamily="34" charset="77"/>
              </a:rPr>
              <a:t>nutrients/soil</a:t>
            </a:r>
          </a:p>
          <a:p>
            <a:pPr marL="0" indent="0">
              <a:buNone/>
            </a:pPr>
            <a:r>
              <a:rPr lang="en-US" sz="1600" spc="300" dirty="0">
                <a:latin typeface="Avenir Next LT Pro" panose="020B0504020202020204" pitchFamily="34" charset="77"/>
              </a:rPr>
              <a:t>further considerations</a:t>
            </a:r>
          </a:p>
          <a:p>
            <a:r>
              <a:rPr lang="en-US" sz="1600" spc="300" dirty="0">
                <a:latin typeface="Avenir Next LT Pro" panose="020B0504020202020204" pitchFamily="34" charset="77"/>
              </a:rPr>
              <a:t>elevation </a:t>
            </a:r>
          </a:p>
          <a:p>
            <a:r>
              <a:rPr lang="en-US" sz="1600" spc="300" dirty="0">
                <a:latin typeface="Avenir Next LT Pro" panose="020B0504020202020204" pitchFamily="34" charset="77"/>
              </a:rPr>
              <a:t>surrounding environment</a:t>
            </a:r>
          </a:p>
          <a:p>
            <a:r>
              <a:rPr lang="en-US" sz="1600" spc="300" dirty="0">
                <a:latin typeface="Avenir Next LT Pro" panose="020B0504020202020204" pitchFamily="34" charset="77"/>
              </a:rPr>
              <a:t>temperature </a:t>
            </a:r>
          </a:p>
          <a:p>
            <a:endParaRPr lang="en-US" sz="1600" spc="300" dirty="0">
              <a:latin typeface="Avenir Next LT Pro" panose="020B0504020202020204" pitchFamily="34" charset="77"/>
            </a:endParaRPr>
          </a:p>
        </p:txBody>
      </p:sp>
      <p:pic>
        <p:nvPicPr>
          <p:cNvPr id="11" name="Picture 14">
            <a:extLst>
              <a:ext uri="{FF2B5EF4-FFF2-40B4-BE49-F238E27FC236}">
                <a16:creationId xmlns:a16="http://schemas.microsoft.com/office/drawing/2014/main" id="{E7A32AFD-CA4D-4240-AB4E-A1B0B982F78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213" r="3309" b="1"/>
          <a:stretch/>
        </p:blipFill>
        <p:spPr bwMode="auto">
          <a:xfrm>
            <a:off x="6872262" y="451201"/>
            <a:ext cx="4953586" cy="4496556"/>
          </a:xfrm>
          <a:prstGeom prst="rect">
            <a:avLst/>
          </a:prstGeom>
          <a:ln w="127000" cap="sq">
            <a:solidFill>
              <a:srgbClr val="000000"/>
            </a:solidFill>
            <a:miter lim="800000"/>
          </a:ln>
          <a:effectLst/>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5827703E-AB7D-1543-806F-AFE8A264DA44}"/>
              </a:ext>
            </a:extLst>
          </p:cNvPr>
          <p:cNvSpPr/>
          <p:nvPr/>
        </p:nvSpPr>
        <p:spPr>
          <a:xfrm>
            <a:off x="5236" y="5428204"/>
            <a:ext cx="12186764" cy="1077218"/>
          </a:xfrm>
          <a:prstGeom prst="rect">
            <a:avLst/>
          </a:prstGeom>
          <a:solidFill>
            <a:schemeClr val="tx1"/>
          </a:solidFill>
        </p:spPr>
        <p:txBody>
          <a:bodyPr wrap="square">
            <a:spAutoFit/>
          </a:bodyPr>
          <a:lstStyle/>
          <a:p>
            <a:pPr>
              <a:spcAft>
                <a:spcPts val="600"/>
              </a:spcAft>
            </a:pPr>
            <a:r>
              <a:rPr lang="en-US" sz="3200" b="1" spc="300" dirty="0">
                <a:solidFill>
                  <a:schemeClr val="bg1"/>
                </a:solidFill>
                <a:latin typeface="Avenir Next LT Pro" panose="020B0504020202020204" pitchFamily="34" charset="77"/>
              </a:rPr>
              <a:t>how does varied environmental factors affect plant growth and behavior? </a:t>
            </a:r>
          </a:p>
        </p:txBody>
      </p:sp>
      <p:sp>
        <p:nvSpPr>
          <p:cNvPr id="8" name="Title 7">
            <a:extLst>
              <a:ext uri="{FF2B5EF4-FFF2-40B4-BE49-F238E27FC236}">
                <a16:creationId xmlns:a16="http://schemas.microsoft.com/office/drawing/2014/main" id="{648FF272-6F2F-224F-A9CC-866895D69AFD}"/>
              </a:ext>
            </a:extLst>
          </p:cNvPr>
          <p:cNvSpPr>
            <a:spLocks noGrp="1"/>
          </p:cNvSpPr>
          <p:nvPr>
            <p:ph type="title"/>
          </p:nvPr>
        </p:nvSpPr>
        <p:spPr>
          <a:xfrm>
            <a:off x="1147372" y="85012"/>
            <a:ext cx="7048086" cy="1457002"/>
          </a:xfrm>
        </p:spPr>
        <p:txBody>
          <a:bodyPr vert="horz" lIns="91440" tIns="45720" rIns="91440" bIns="45720" rtlCol="0" anchor="b">
            <a:normAutofit/>
          </a:bodyPr>
          <a:lstStyle/>
          <a:p>
            <a:r>
              <a:rPr lang="en-US" sz="3200" b="1" spc="600" dirty="0">
                <a:latin typeface="Avenir Next LT Pro" panose="020B0504020202020204" pitchFamily="34" charset="77"/>
              </a:rPr>
              <a:t>B A C K G R O U N D </a:t>
            </a:r>
          </a:p>
        </p:txBody>
      </p:sp>
    </p:spTree>
    <p:extLst>
      <p:ext uri="{BB962C8B-B14F-4D97-AF65-F5344CB8AC3E}">
        <p14:creationId xmlns:p14="http://schemas.microsoft.com/office/powerpoint/2010/main" val="12225642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5" name="Rectangle 145">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1"/>
            <a:ext cx="7058307" cy="2595329"/>
          </a:xfrm>
          <a:prstGeom prst="rect">
            <a:avLst/>
          </a:prstGeom>
          <a:solidFill>
            <a:srgbClr val="3364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6" name="Title 125">
            <a:extLst>
              <a:ext uri="{FF2B5EF4-FFF2-40B4-BE49-F238E27FC236}">
                <a16:creationId xmlns:a16="http://schemas.microsoft.com/office/drawing/2014/main" id="{270B484D-95D5-2D42-A573-9D6A2510B738}"/>
              </a:ext>
            </a:extLst>
          </p:cNvPr>
          <p:cNvSpPr>
            <a:spLocks noGrp="1"/>
          </p:cNvSpPr>
          <p:nvPr>
            <p:ph type="title"/>
          </p:nvPr>
        </p:nvSpPr>
        <p:spPr>
          <a:xfrm>
            <a:off x="524256" y="491260"/>
            <a:ext cx="6594189" cy="2147344"/>
          </a:xfrm>
        </p:spPr>
        <p:txBody>
          <a:bodyPr vert="horz" lIns="91440" tIns="45720" rIns="91440" bIns="45720" rtlCol="0" anchor="ctr">
            <a:normAutofit/>
          </a:bodyPr>
          <a:lstStyle/>
          <a:p>
            <a:r>
              <a:rPr lang="en-US" sz="4400" b="1" spc="600" dirty="0">
                <a:solidFill>
                  <a:srgbClr val="FFFFFF"/>
                </a:solidFill>
                <a:latin typeface="Avenir Next LT Pro" panose="020B0504020202020204" pitchFamily="34" charset="77"/>
              </a:rPr>
              <a:t>P R E V I O U S  </a:t>
            </a:r>
            <a:br>
              <a:rPr lang="en-US" sz="4400" b="1" spc="600" dirty="0">
                <a:solidFill>
                  <a:srgbClr val="FFFFFF"/>
                </a:solidFill>
                <a:latin typeface="Avenir Next LT Pro" panose="020B0504020202020204" pitchFamily="34" charset="77"/>
              </a:rPr>
            </a:br>
            <a:r>
              <a:rPr lang="en-US" sz="4400" b="1" spc="600" dirty="0">
                <a:solidFill>
                  <a:srgbClr val="FFFFFF"/>
                </a:solidFill>
                <a:latin typeface="Avenir Next LT Pro" panose="020B0504020202020204" pitchFamily="34" charset="77"/>
              </a:rPr>
              <a:t>W O R K </a:t>
            </a:r>
          </a:p>
        </p:txBody>
      </p:sp>
      <p:sp>
        <p:nvSpPr>
          <p:cNvPr id="1036" name="Rectangle 147">
            <a:extLst>
              <a:ext uri="{FF2B5EF4-FFF2-40B4-BE49-F238E27FC236}">
                <a16:creationId xmlns:a16="http://schemas.microsoft.com/office/drawing/2014/main" id="{392E632E-3F30-4018-960F-EE3228045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3" y="3085476"/>
            <a:ext cx="3998237" cy="3449681"/>
          </a:xfrm>
          <a:prstGeom prst="rect">
            <a:avLst/>
          </a:prstGeom>
          <a:solidFill>
            <a:srgbClr val="6CA329">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48" name="Picture 10" descr="Diagram&#10;&#10;Description automatically generated with medium confidence">
            <a:extLst>
              <a:ext uri="{FF2B5EF4-FFF2-40B4-BE49-F238E27FC236}">
                <a16:creationId xmlns:a16="http://schemas.microsoft.com/office/drawing/2014/main" id="{632CD369-E81B-7242-A0E7-0E82EA8E993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67" b="9748"/>
          <a:stretch/>
        </p:blipFill>
        <p:spPr bwMode="auto">
          <a:xfrm>
            <a:off x="1040167" y="3236090"/>
            <a:ext cx="2576267" cy="3161816"/>
          </a:xfrm>
          <a:prstGeom prst="rect">
            <a:avLst/>
          </a:prstGeom>
          <a:noFill/>
          <a:extLst>
            <a:ext uri="{909E8E84-426E-40DD-AFC4-6F175D3DCCD1}">
              <a14:hiddenFill xmlns:a14="http://schemas.microsoft.com/office/drawing/2010/main">
                <a:solidFill>
                  <a:srgbClr val="FFFFFF"/>
                </a:solidFill>
              </a14:hiddenFill>
            </a:ext>
          </a:extLst>
        </p:spPr>
      </p:pic>
      <p:sp>
        <p:nvSpPr>
          <p:cNvPr id="150" name="Rectangle 149">
            <a:extLst>
              <a:ext uri="{FF2B5EF4-FFF2-40B4-BE49-F238E27FC236}">
                <a16:creationId xmlns:a16="http://schemas.microsoft.com/office/drawing/2014/main" id="{0015B939-F527-4117-B775-533A401685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8848" y="3090672"/>
            <a:ext cx="2889504" cy="1636776"/>
          </a:xfrm>
          <a:prstGeom prst="rect">
            <a:avLst/>
          </a:prstGeom>
          <a:solidFill>
            <a:srgbClr val="6CA329">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032" name="Picture 8" descr="A group of palm trees&#10;&#10;Description automatically generated">
            <a:extLst>
              <a:ext uri="{FF2B5EF4-FFF2-40B4-BE49-F238E27FC236}">
                <a16:creationId xmlns:a16="http://schemas.microsoft.com/office/drawing/2014/main" id="{54D6EA67-0AB2-C74A-AF8D-89C4C3666063}"/>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bwMode="auto">
          <a:xfrm>
            <a:off x="5108984" y="3236090"/>
            <a:ext cx="1669230" cy="1360422"/>
          </a:xfrm>
          <a:prstGeom prst="rect">
            <a:avLst/>
          </a:prstGeom>
          <a:noFill/>
          <a:extLst>
            <a:ext uri="{909E8E84-426E-40DD-AFC4-6F175D3DCCD1}">
              <a14:hiddenFill xmlns:a14="http://schemas.microsoft.com/office/drawing/2010/main">
                <a:solidFill>
                  <a:srgbClr val="FFFFFF"/>
                </a:solidFill>
              </a14:hiddenFill>
            </a:ext>
          </a:extLst>
        </p:spPr>
      </p:pic>
      <p:sp>
        <p:nvSpPr>
          <p:cNvPr id="152" name="Rectangle 151">
            <a:extLst>
              <a:ext uri="{FF2B5EF4-FFF2-40B4-BE49-F238E27FC236}">
                <a16:creationId xmlns:a16="http://schemas.microsoft.com/office/drawing/2014/main" id="{522BCFB4-3880-430A-9E42-4D844E8F6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8848" y="4901184"/>
            <a:ext cx="2889504" cy="1636776"/>
          </a:xfrm>
          <a:prstGeom prst="rect">
            <a:avLst/>
          </a:prstGeom>
          <a:solidFill>
            <a:srgbClr val="6CA329">
              <a:alpha val="20000"/>
            </a:srgb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026" name="Picture 2" descr="Text&#10;&#10;Description automatically generated with medium confidence">
            <a:extLst>
              <a:ext uri="{FF2B5EF4-FFF2-40B4-BE49-F238E27FC236}">
                <a16:creationId xmlns:a16="http://schemas.microsoft.com/office/drawing/2014/main" id="{3CBDE28C-9774-0F41-9FC6-5E5E523539DB}"/>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4686342" y="5208981"/>
            <a:ext cx="2514514" cy="1018378"/>
          </a:xfrm>
          <a:prstGeom prst="rect">
            <a:avLst/>
          </a:prstGeom>
          <a:noFill/>
          <a:extLst>
            <a:ext uri="{909E8E84-426E-40DD-AFC4-6F175D3DCCD1}">
              <a14:hiddenFill xmlns:a14="http://schemas.microsoft.com/office/drawing/2010/main">
                <a:solidFill>
                  <a:srgbClr val="FFFFFF"/>
                </a:solidFill>
              </a14:hiddenFill>
            </a:ext>
          </a:extLst>
        </p:spPr>
      </p:pic>
      <p:sp>
        <p:nvSpPr>
          <p:cNvPr id="154" name="Rectangle 153">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8" name="Text Placeholder 127">
            <a:extLst>
              <a:ext uri="{FF2B5EF4-FFF2-40B4-BE49-F238E27FC236}">
                <a16:creationId xmlns:a16="http://schemas.microsoft.com/office/drawing/2014/main" id="{8E66AE46-9496-CF4C-8217-A671831CB6B3}"/>
              </a:ext>
            </a:extLst>
          </p:cNvPr>
          <p:cNvSpPr>
            <a:spLocks noGrp="1"/>
          </p:cNvSpPr>
          <p:nvPr>
            <p:ph type="body" sz="half" idx="2"/>
          </p:nvPr>
        </p:nvSpPr>
        <p:spPr>
          <a:xfrm>
            <a:off x="7957973" y="763523"/>
            <a:ext cx="3511296" cy="5330952"/>
          </a:xfrm>
        </p:spPr>
        <p:txBody>
          <a:bodyPr vert="horz" lIns="91440" tIns="45720" rIns="91440" bIns="45720" rtlCol="0" anchor="ctr">
            <a:normAutofit/>
          </a:bodyPr>
          <a:lstStyle/>
          <a:p>
            <a:r>
              <a:rPr lang="en-US" sz="2200" spc="300" dirty="0">
                <a:solidFill>
                  <a:srgbClr val="FFFFFF"/>
                </a:solidFill>
              </a:rPr>
              <a:t>architectural plant modeling </a:t>
            </a:r>
          </a:p>
          <a:p>
            <a:endParaRPr lang="en-US" sz="2200" b="1" i="1" spc="300" dirty="0">
              <a:solidFill>
                <a:srgbClr val="FFFFFF"/>
              </a:solidFill>
            </a:endParaRPr>
          </a:p>
          <a:p>
            <a:r>
              <a:rPr lang="en-US" sz="2200" b="1" spc="300" dirty="0">
                <a:solidFill>
                  <a:srgbClr val="FFFFFF"/>
                </a:solidFill>
              </a:rPr>
              <a:t>Atelier de Modelisationde 1’Architecture des Plantes (AMAP) </a:t>
            </a:r>
            <a:r>
              <a:rPr lang="en-US" sz="2200" spc="300" dirty="0">
                <a:solidFill>
                  <a:srgbClr val="FFFFFF"/>
                </a:solidFill>
              </a:rPr>
              <a:t>1980</a:t>
            </a:r>
          </a:p>
          <a:p>
            <a:endParaRPr lang="en-US" sz="2200" i="1" spc="300" dirty="0">
              <a:solidFill>
                <a:srgbClr val="FFFFFF"/>
              </a:solidFill>
            </a:endParaRPr>
          </a:p>
          <a:p>
            <a:r>
              <a:rPr lang="en-US" sz="2200" spc="300" dirty="0">
                <a:solidFill>
                  <a:srgbClr val="FFFFFF"/>
                </a:solidFill>
              </a:rPr>
              <a:t>GreenLab</a:t>
            </a:r>
            <a:r>
              <a:rPr lang="en-US" sz="2200" i="1" spc="300" dirty="0">
                <a:solidFill>
                  <a:srgbClr val="FFFFFF"/>
                </a:solidFill>
              </a:rPr>
              <a:t> </a:t>
            </a:r>
          </a:p>
          <a:p>
            <a:r>
              <a:rPr lang="en-US" sz="2200" i="1" spc="300" dirty="0">
                <a:solidFill>
                  <a:srgbClr val="FFFFFF"/>
                </a:solidFill>
              </a:rPr>
              <a:t>model plants under varying conditions </a:t>
            </a:r>
          </a:p>
          <a:p>
            <a:endParaRPr lang="en-US" sz="2200" i="1" spc="300" dirty="0">
              <a:solidFill>
                <a:srgbClr val="FFFFFF"/>
              </a:solidFill>
            </a:endParaRPr>
          </a:p>
          <a:p>
            <a:endParaRPr lang="en-US" sz="2200" i="1" spc="300" dirty="0">
              <a:solidFill>
                <a:srgbClr val="FFFFFF"/>
              </a:solidFill>
            </a:endParaRPr>
          </a:p>
        </p:txBody>
      </p:sp>
    </p:spTree>
    <p:extLst>
      <p:ext uri="{BB962C8B-B14F-4D97-AF65-F5344CB8AC3E}">
        <p14:creationId xmlns:p14="http://schemas.microsoft.com/office/powerpoint/2010/main" val="2021254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8" name="Rectangle 150">
            <a:extLst>
              <a:ext uri="{FF2B5EF4-FFF2-40B4-BE49-F238E27FC236}">
                <a16:creationId xmlns:a16="http://schemas.microsoft.com/office/drawing/2014/main" id="{61293230-B0F6-45B1-96D1-13D18E242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9" name="Freeform: Shape 152">
            <a:extLst>
              <a:ext uri="{FF2B5EF4-FFF2-40B4-BE49-F238E27FC236}">
                <a16:creationId xmlns:a16="http://schemas.microsoft.com/office/drawing/2014/main" id="{0A1E0707-4985-454B-ACE0-4855BB558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itle 27">
            <a:extLst>
              <a:ext uri="{FF2B5EF4-FFF2-40B4-BE49-F238E27FC236}">
                <a16:creationId xmlns:a16="http://schemas.microsoft.com/office/drawing/2014/main" id="{7437B6D1-4E9E-F746-953A-F79871230330}"/>
              </a:ext>
            </a:extLst>
          </p:cNvPr>
          <p:cNvSpPr>
            <a:spLocks noGrp="1"/>
          </p:cNvSpPr>
          <p:nvPr>
            <p:ph type="title"/>
          </p:nvPr>
        </p:nvSpPr>
        <p:spPr>
          <a:xfrm>
            <a:off x="711645" y="212885"/>
            <a:ext cx="10768709" cy="1322888"/>
          </a:xfrm>
        </p:spPr>
        <p:txBody>
          <a:bodyPr>
            <a:normAutofit/>
          </a:bodyPr>
          <a:lstStyle/>
          <a:p>
            <a:r>
              <a:rPr lang="en-US" sz="3600" spc="600" dirty="0">
                <a:latin typeface="Avenir Next LT Pro" panose="020B0504020202020204" pitchFamily="34" charset="77"/>
              </a:rPr>
              <a:t>g r e e n l a b </a:t>
            </a:r>
            <a:br>
              <a:rPr lang="en-US" sz="3600" spc="600" dirty="0">
                <a:latin typeface="Avenir Next LT Pro" panose="020B0504020202020204" pitchFamily="34" charset="77"/>
              </a:rPr>
            </a:br>
            <a:r>
              <a:rPr lang="en-US" sz="3600" b="1" spc="600" dirty="0">
                <a:latin typeface="Avenir Next LT Pro" panose="020B0504020202020204" pitchFamily="34" charset="77"/>
              </a:rPr>
              <a:t>MONGOLIAN SCOTS PINE SPECIES</a:t>
            </a:r>
          </a:p>
        </p:txBody>
      </p:sp>
      <p:sp>
        <p:nvSpPr>
          <p:cNvPr id="6" name="Content Placeholder 5">
            <a:extLst>
              <a:ext uri="{FF2B5EF4-FFF2-40B4-BE49-F238E27FC236}">
                <a16:creationId xmlns:a16="http://schemas.microsoft.com/office/drawing/2014/main" id="{83552AD1-6695-954A-BF63-5D761FE94AB1}"/>
              </a:ext>
            </a:extLst>
          </p:cNvPr>
          <p:cNvSpPr>
            <a:spLocks noGrp="1"/>
          </p:cNvSpPr>
          <p:nvPr>
            <p:ph idx="1"/>
          </p:nvPr>
        </p:nvSpPr>
        <p:spPr>
          <a:xfrm>
            <a:off x="661216" y="1935623"/>
            <a:ext cx="4080322" cy="4631665"/>
          </a:xfrm>
        </p:spPr>
        <p:txBody>
          <a:bodyPr>
            <a:normAutofit/>
          </a:bodyPr>
          <a:lstStyle/>
          <a:p>
            <a:pPr marL="0" indent="0">
              <a:buNone/>
            </a:pPr>
            <a:r>
              <a:rPr lang="en-US" spc="300" dirty="0">
                <a:latin typeface="Avenir Next LT Pro" panose="020B0504020202020204" pitchFamily="34" charset="77"/>
              </a:rPr>
              <a:t>successful simulation of deterministic topologic development in native habitat</a:t>
            </a:r>
          </a:p>
          <a:p>
            <a:pPr marL="0" indent="0">
              <a:buNone/>
            </a:pPr>
            <a:endParaRPr lang="en-US" spc="300" dirty="0">
              <a:latin typeface="Avenir Next LT Pro" panose="020B0504020202020204" pitchFamily="34" charset="77"/>
            </a:endParaRPr>
          </a:p>
          <a:p>
            <a:pPr marL="0" indent="0">
              <a:buNone/>
            </a:pPr>
            <a:r>
              <a:rPr lang="en-US" spc="300" dirty="0">
                <a:latin typeface="Avenir Next LT Pro" panose="020B0504020202020204" pitchFamily="34" charset="77"/>
              </a:rPr>
              <a:t>stochastic functional-structural model (</a:t>
            </a:r>
            <a:r>
              <a:rPr lang="en-US" b="1" i="1" spc="300" dirty="0">
                <a:latin typeface="Avenir Next LT Pro" panose="020B0504020202020204" pitchFamily="34" charset="77"/>
              </a:rPr>
              <a:t>GL2</a:t>
            </a:r>
            <a:r>
              <a:rPr lang="en-US" spc="300" dirty="0">
                <a:latin typeface="Avenir Next LT Pro" panose="020B0504020202020204" pitchFamily="34" charset="77"/>
              </a:rPr>
              <a:t>)</a:t>
            </a:r>
          </a:p>
        </p:txBody>
      </p:sp>
      <p:pic>
        <p:nvPicPr>
          <p:cNvPr id="2066" name="Picture 18" descr="Diagram&#10;&#10;Description automatically generated">
            <a:extLst>
              <a:ext uri="{FF2B5EF4-FFF2-40B4-BE49-F238E27FC236}">
                <a16:creationId xmlns:a16="http://schemas.microsoft.com/office/drawing/2014/main" id="{CC019702-0898-2243-BCBB-65EE7DFAC01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534023" y="1935623"/>
            <a:ext cx="2828925" cy="382287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4D1661B7-FCDB-0D4E-9E2D-CCAF6423564D}"/>
              </a:ext>
            </a:extLst>
          </p:cNvPr>
          <p:cNvSpPr/>
          <p:nvPr/>
        </p:nvSpPr>
        <p:spPr>
          <a:xfrm>
            <a:off x="8598400" y="5877065"/>
            <a:ext cx="2659895" cy="276999"/>
          </a:xfrm>
          <a:prstGeom prst="rect">
            <a:avLst/>
          </a:prstGeom>
        </p:spPr>
        <p:txBody>
          <a:bodyPr wrap="square">
            <a:spAutoFit/>
          </a:bodyPr>
          <a:lstStyle/>
          <a:p>
            <a:r>
              <a:rPr lang="en-US" sz="1200" i="1" spc="300" dirty="0">
                <a:latin typeface="Avenir Next LT Pro" panose="020B0504020202020204" pitchFamily="34" charset="77"/>
              </a:rPr>
              <a:t>(Wang et al. 2011) </a:t>
            </a:r>
          </a:p>
        </p:txBody>
      </p:sp>
      <p:pic>
        <p:nvPicPr>
          <p:cNvPr id="63" name="Picture 16" descr="Chart, line chart&#10;&#10;Description automatically generated">
            <a:extLst>
              <a:ext uri="{FF2B5EF4-FFF2-40B4-BE49-F238E27FC236}">
                <a16:creationId xmlns:a16="http://schemas.microsoft.com/office/drawing/2014/main" id="{2127AE28-D37F-1341-8818-88528C65BEB0}"/>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362948" y="2041636"/>
            <a:ext cx="2982779" cy="37168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01852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384" y="303591"/>
            <a:ext cx="4334256" cy="5896743"/>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itle 27">
            <a:extLst>
              <a:ext uri="{FF2B5EF4-FFF2-40B4-BE49-F238E27FC236}">
                <a16:creationId xmlns:a16="http://schemas.microsoft.com/office/drawing/2014/main" id="{7437B6D1-4E9E-F746-953A-F79871230330}"/>
              </a:ext>
            </a:extLst>
          </p:cNvPr>
          <p:cNvSpPr>
            <a:spLocks noGrp="1"/>
          </p:cNvSpPr>
          <p:nvPr>
            <p:ph type="title"/>
          </p:nvPr>
        </p:nvSpPr>
        <p:spPr>
          <a:xfrm>
            <a:off x="594360" y="640263"/>
            <a:ext cx="3822192" cy="1344975"/>
          </a:xfrm>
        </p:spPr>
        <p:txBody>
          <a:bodyPr>
            <a:normAutofit/>
          </a:bodyPr>
          <a:lstStyle/>
          <a:p>
            <a:r>
              <a:rPr lang="en-US" sz="2800" b="1" spc="600">
                <a:solidFill>
                  <a:schemeClr val="bg1"/>
                </a:solidFill>
                <a:latin typeface="Avenir Next LT Pro" panose="020B0504020202020204" pitchFamily="34" charset="77"/>
              </a:rPr>
              <a:t>C R O P</a:t>
            </a:r>
            <a:br>
              <a:rPr lang="en-US" sz="2800" b="1" spc="600">
                <a:solidFill>
                  <a:schemeClr val="bg1"/>
                </a:solidFill>
                <a:latin typeface="Avenir Next LT Pro" panose="020B0504020202020204" pitchFamily="34" charset="77"/>
              </a:rPr>
            </a:br>
            <a:r>
              <a:rPr lang="en-US" sz="2800" b="1" spc="600">
                <a:solidFill>
                  <a:schemeClr val="bg1"/>
                </a:solidFill>
                <a:latin typeface="Avenir Next LT Pro" panose="020B0504020202020204" pitchFamily="34" charset="77"/>
              </a:rPr>
              <a:t>B I O M A S S </a:t>
            </a:r>
            <a:br>
              <a:rPr lang="en-US" sz="2800" b="1" spc="600">
                <a:solidFill>
                  <a:schemeClr val="bg1"/>
                </a:solidFill>
                <a:latin typeface="Avenir Next LT Pro" panose="020B0504020202020204" pitchFamily="34" charset="77"/>
              </a:rPr>
            </a:br>
            <a:r>
              <a:rPr lang="en-US" sz="2800" b="1" spc="600">
                <a:solidFill>
                  <a:schemeClr val="bg1"/>
                </a:solidFill>
                <a:latin typeface="Avenir Next LT Pro" panose="020B0504020202020204" pitchFamily="34" charset="77"/>
              </a:rPr>
              <a:t>M O D E L S</a:t>
            </a:r>
          </a:p>
        </p:txBody>
      </p:sp>
      <p:cxnSp>
        <p:nvCxnSpPr>
          <p:cNvPr id="137" name="Straight Connector 136">
            <a:extLst>
              <a:ext uri="{FF2B5EF4-FFF2-40B4-BE49-F238E27FC236}">
                <a16:creationId xmlns:a16="http://schemas.microsoft.com/office/drawing/2014/main" id="{57E1E5E6-F385-4E9C-B201-BA5BDE5CAD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4088" y="2050687"/>
            <a:ext cx="3685032" cy="0"/>
          </a:xfrm>
          <a:prstGeom prst="line">
            <a:avLst/>
          </a:prstGeom>
          <a:ln w="22225">
            <a:solidFill>
              <a:srgbClr val="E7E6E6"/>
            </a:solidFill>
          </a:ln>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83552AD1-6695-954A-BF63-5D761FE94AB1}"/>
              </a:ext>
            </a:extLst>
          </p:cNvPr>
          <p:cNvSpPr>
            <a:spLocks noGrp="1"/>
          </p:cNvSpPr>
          <p:nvPr>
            <p:ph idx="1"/>
          </p:nvPr>
        </p:nvSpPr>
        <p:spPr>
          <a:xfrm>
            <a:off x="593610" y="2121763"/>
            <a:ext cx="3822192" cy="3773010"/>
          </a:xfrm>
        </p:spPr>
        <p:txBody>
          <a:bodyPr>
            <a:normAutofit/>
          </a:bodyPr>
          <a:lstStyle/>
          <a:p>
            <a:pPr marL="0" indent="0">
              <a:buNone/>
            </a:pPr>
            <a:r>
              <a:rPr lang="en-US" sz="2000" b="1" spc="300" dirty="0">
                <a:solidFill>
                  <a:schemeClr val="bg1"/>
                </a:solidFill>
                <a:latin typeface="Avenir Next LT Pro" panose="020B0504020202020204" pitchFamily="34" charset="77"/>
              </a:rPr>
              <a:t>maize crop modeling</a:t>
            </a:r>
          </a:p>
          <a:p>
            <a:pPr marL="0" indent="0">
              <a:buNone/>
            </a:pPr>
            <a:endParaRPr lang="en-US" sz="2000" spc="300" dirty="0">
              <a:solidFill>
                <a:schemeClr val="bg1"/>
              </a:solidFill>
              <a:latin typeface="Avenir Next LT Pro" panose="020B0504020202020204" pitchFamily="34" charset="77"/>
            </a:endParaRPr>
          </a:p>
          <a:p>
            <a:pPr marL="0" indent="0">
              <a:buNone/>
            </a:pPr>
            <a:r>
              <a:rPr lang="en-US" sz="2000" b="1" i="1" spc="300" dirty="0">
                <a:solidFill>
                  <a:schemeClr val="bg1"/>
                </a:solidFill>
                <a:latin typeface="Avenir Next LT Pro" panose="020B0504020202020204" pitchFamily="34" charset="77"/>
              </a:rPr>
              <a:t>CERES</a:t>
            </a:r>
            <a:r>
              <a:rPr lang="en-US" sz="2000" i="1" spc="300" dirty="0">
                <a:solidFill>
                  <a:schemeClr val="bg1"/>
                </a:solidFill>
                <a:latin typeface="Avenir Next LT Pro" panose="020B0504020202020204" pitchFamily="34" charset="77"/>
              </a:rPr>
              <a:t> </a:t>
            </a:r>
            <a:r>
              <a:rPr lang="en-US" sz="2000" spc="300" dirty="0">
                <a:solidFill>
                  <a:schemeClr val="bg1"/>
                </a:solidFill>
                <a:latin typeface="Avenir Next LT Pro" panose="020B0504020202020204" pitchFamily="34" charset="77"/>
              </a:rPr>
              <a:t>generic crop model </a:t>
            </a:r>
          </a:p>
          <a:p>
            <a:pPr marL="0" indent="0">
              <a:buNone/>
            </a:pPr>
            <a:endParaRPr lang="en-US" sz="2000" b="1" i="1" spc="300" dirty="0">
              <a:solidFill>
                <a:schemeClr val="bg1"/>
              </a:solidFill>
              <a:latin typeface="Avenir Next LT Pro" panose="020B0504020202020204" pitchFamily="34" charset="77"/>
            </a:endParaRPr>
          </a:p>
          <a:p>
            <a:pPr marL="0" indent="0">
              <a:buNone/>
            </a:pPr>
            <a:r>
              <a:rPr lang="en-US" sz="2000" b="1" i="1" spc="300" dirty="0">
                <a:solidFill>
                  <a:schemeClr val="bg1"/>
                </a:solidFill>
                <a:latin typeface="Avenir Next LT Pro" panose="020B0504020202020204" pitchFamily="34" charset="77"/>
              </a:rPr>
              <a:t>INTERCOM</a:t>
            </a:r>
            <a:r>
              <a:rPr lang="en-US" sz="2000" spc="300" dirty="0">
                <a:solidFill>
                  <a:schemeClr val="bg1"/>
                </a:solidFill>
                <a:latin typeface="Avenir Next LT Pro" panose="020B0504020202020204" pitchFamily="34" charset="77"/>
              </a:rPr>
              <a:t> crop specific model </a:t>
            </a:r>
            <a:endParaRPr lang="en-US" sz="2000" b="1" i="1" spc="300" dirty="0">
              <a:solidFill>
                <a:schemeClr val="bg1"/>
              </a:solidFill>
              <a:latin typeface="Avenir Next LT Pro" panose="020B0504020202020204" pitchFamily="34" charset="77"/>
            </a:endParaRPr>
          </a:p>
          <a:p>
            <a:pPr marL="0" indent="0">
              <a:buNone/>
            </a:pPr>
            <a:endParaRPr lang="en-US" sz="2000" b="1" i="1" spc="300" dirty="0">
              <a:solidFill>
                <a:schemeClr val="bg1"/>
              </a:solidFill>
              <a:latin typeface="Avenir Next LT Pro" panose="020B0504020202020204" pitchFamily="34" charset="77"/>
            </a:endParaRPr>
          </a:p>
          <a:p>
            <a:pPr marL="0" indent="0">
              <a:buNone/>
            </a:pPr>
            <a:r>
              <a:rPr lang="en-US" sz="2000" b="1" spc="300" dirty="0">
                <a:solidFill>
                  <a:schemeClr val="bg1"/>
                </a:solidFill>
                <a:latin typeface="Avenir Next LT Pro" panose="020B0504020202020204" pitchFamily="34" charset="77"/>
              </a:rPr>
              <a:t>hybrid maize model</a:t>
            </a:r>
          </a:p>
          <a:p>
            <a:pPr marL="0" indent="0">
              <a:buNone/>
            </a:pPr>
            <a:r>
              <a:rPr lang="en-US" sz="2000" spc="300" dirty="0">
                <a:solidFill>
                  <a:schemeClr val="bg1"/>
                </a:solidFill>
                <a:latin typeface="Avenir Next LT Pro" panose="020B0504020202020204" pitchFamily="34" charset="77"/>
              </a:rPr>
              <a:t>combined strengths </a:t>
            </a:r>
            <a:endParaRPr lang="en-US" sz="2000" b="1" spc="300" dirty="0">
              <a:solidFill>
                <a:schemeClr val="bg1"/>
              </a:solidFill>
              <a:latin typeface="Avenir Next LT Pro" panose="020B0504020202020204" pitchFamily="34" charset="77"/>
            </a:endParaRPr>
          </a:p>
        </p:txBody>
      </p:sp>
      <p:pic>
        <p:nvPicPr>
          <p:cNvPr id="4098" name="Picture 2">
            <a:extLst>
              <a:ext uri="{FF2B5EF4-FFF2-40B4-BE49-F238E27FC236}">
                <a16:creationId xmlns:a16="http://schemas.microsoft.com/office/drawing/2014/main" id="{567FA521-DF0D-AF4F-8B33-9972457A7A8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215009" y="484632"/>
            <a:ext cx="6388065" cy="573328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4088ADFA-1F98-0146-AFD0-3D2AA466312E}"/>
              </a:ext>
            </a:extLst>
          </p:cNvPr>
          <p:cNvSpPr/>
          <p:nvPr/>
        </p:nvSpPr>
        <p:spPr>
          <a:xfrm>
            <a:off x="4134016" y="6050202"/>
            <a:ext cx="7721600" cy="492443"/>
          </a:xfrm>
          <a:prstGeom prst="rect">
            <a:avLst/>
          </a:prstGeom>
        </p:spPr>
        <p:txBody>
          <a:bodyPr wrap="square">
            <a:spAutoFit/>
          </a:bodyPr>
          <a:lstStyle/>
          <a:p>
            <a:pPr algn="r"/>
            <a:r>
              <a:rPr lang="en-US" sz="1300" spc="300" dirty="0">
                <a:latin typeface="Avenir Next LT Pro" panose="020B0504020202020204" pitchFamily="34" charset="77"/>
              </a:rPr>
              <a:t>Predicted vs. Actual Biomass</a:t>
            </a:r>
          </a:p>
          <a:p>
            <a:pPr algn="r"/>
            <a:r>
              <a:rPr lang="en-US" sz="1300" i="1" spc="300" dirty="0">
                <a:latin typeface="Avenir Next LT Pro" panose="020B0504020202020204" pitchFamily="34" charset="77"/>
              </a:rPr>
              <a:t>(Dobermann et al. 2004)</a:t>
            </a:r>
          </a:p>
        </p:txBody>
      </p:sp>
    </p:spTree>
    <p:extLst>
      <p:ext uri="{BB962C8B-B14F-4D97-AF65-F5344CB8AC3E}">
        <p14:creationId xmlns:p14="http://schemas.microsoft.com/office/powerpoint/2010/main" val="3699429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07168-BA40-9542-A402-1A8810F0C12B}"/>
              </a:ext>
            </a:extLst>
          </p:cNvPr>
          <p:cNvSpPr>
            <a:spLocks noGrp="1"/>
          </p:cNvSpPr>
          <p:nvPr>
            <p:ph type="title"/>
          </p:nvPr>
        </p:nvSpPr>
        <p:spPr>
          <a:xfrm>
            <a:off x="-729616" y="338328"/>
            <a:ext cx="4007740" cy="1608328"/>
          </a:xfrm>
        </p:spPr>
        <p:txBody>
          <a:bodyPr>
            <a:normAutofit fontScale="90000"/>
          </a:bodyPr>
          <a:lstStyle/>
          <a:p>
            <a:pPr algn="r"/>
            <a:r>
              <a:rPr lang="en-US" sz="3600" b="1" spc="600" dirty="0">
                <a:latin typeface="Avenir Next LT Pro" panose="020B0504020202020204" pitchFamily="34" charset="77"/>
              </a:rPr>
              <a:t>MODELING BIOMASS SPATIAL GROWTH </a:t>
            </a:r>
          </a:p>
        </p:txBody>
      </p:sp>
      <p:sp>
        <p:nvSpPr>
          <p:cNvPr id="3" name="Content Placeholder 2">
            <a:extLst>
              <a:ext uri="{FF2B5EF4-FFF2-40B4-BE49-F238E27FC236}">
                <a16:creationId xmlns:a16="http://schemas.microsoft.com/office/drawing/2014/main" id="{9935FD45-B773-1441-92F6-4F0FE426D233}"/>
              </a:ext>
            </a:extLst>
          </p:cNvPr>
          <p:cNvSpPr>
            <a:spLocks noGrp="1"/>
          </p:cNvSpPr>
          <p:nvPr>
            <p:ph idx="1"/>
          </p:nvPr>
        </p:nvSpPr>
        <p:spPr>
          <a:xfrm>
            <a:off x="3403603" y="338328"/>
            <a:ext cx="8602121" cy="1744472"/>
          </a:xfrm>
        </p:spPr>
        <p:txBody>
          <a:bodyPr anchor="ctr">
            <a:normAutofit fontScale="92500"/>
          </a:bodyPr>
          <a:lstStyle/>
          <a:p>
            <a:pPr marL="0" indent="0">
              <a:buNone/>
            </a:pPr>
            <a:r>
              <a:rPr lang="en-US" sz="1800" spc="300" dirty="0">
                <a:latin typeface="Avenir Next LT Pro" panose="020B0504020202020204" pitchFamily="34" charset="77"/>
              </a:rPr>
              <a:t>crops, forest, gardens, etc. </a:t>
            </a:r>
          </a:p>
          <a:p>
            <a:pPr marL="0" indent="0">
              <a:buNone/>
            </a:pPr>
            <a:r>
              <a:rPr lang="en-US" sz="1800" spc="300" dirty="0">
                <a:latin typeface="Avenir Next LT Pro" panose="020B0504020202020204" pitchFamily="34" charset="77"/>
              </a:rPr>
              <a:t>geo-spatial satellite data + crop growth model (</a:t>
            </a:r>
            <a:r>
              <a:rPr lang="en-US" sz="1800" b="1" i="1" spc="300" dirty="0">
                <a:latin typeface="Avenir Next LT Pro" panose="020B0504020202020204" pitchFamily="34" charset="77"/>
              </a:rPr>
              <a:t>CGM</a:t>
            </a:r>
            <a:r>
              <a:rPr lang="en-US" sz="1800" spc="300" dirty="0">
                <a:latin typeface="Avenir Next LT Pro" panose="020B0504020202020204" pitchFamily="34" charset="77"/>
              </a:rPr>
              <a:t>) + agricultural growth simulator </a:t>
            </a:r>
          </a:p>
          <a:p>
            <a:pPr marL="0" indent="0">
              <a:buNone/>
            </a:pPr>
            <a:r>
              <a:rPr lang="en-US" sz="1800" i="1" spc="300" dirty="0">
                <a:latin typeface="Avenir Next LT Pro" panose="020B0504020202020204" pitchFamily="34" charset="77"/>
              </a:rPr>
              <a:t>	using meteorological data </a:t>
            </a:r>
          </a:p>
          <a:p>
            <a:pPr marL="0" indent="0">
              <a:buNone/>
            </a:pPr>
            <a:r>
              <a:rPr lang="en-US" sz="1800" spc="300" dirty="0">
                <a:latin typeface="Avenir Next LT Pro" panose="020B0504020202020204" pitchFamily="34" charset="77"/>
              </a:rPr>
              <a:t>simulate and predict biomass spatial growth across wide area </a:t>
            </a:r>
          </a:p>
        </p:txBody>
      </p:sp>
      <p:sp>
        <p:nvSpPr>
          <p:cNvPr id="73" name="Rectangle 72">
            <a:extLst>
              <a:ext uri="{FF2B5EF4-FFF2-40B4-BE49-F238E27FC236}">
                <a16:creationId xmlns:a16="http://schemas.microsoft.com/office/drawing/2014/main" id="{5AAE9118-0436-4488-AC4A-C14DF6A7B6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2211010"/>
            <a:ext cx="12192002" cy="464699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5" name="Rounded Rectangle 26">
            <a:extLst>
              <a:ext uri="{FF2B5EF4-FFF2-40B4-BE49-F238E27FC236}">
                <a16:creationId xmlns:a16="http://schemas.microsoft.com/office/drawing/2014/main" id="{48AADC38-41AB-482C-B8C3-6B9CD91B6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64" y="2426035"/>
            <a:ext cx="11548872" cy="3930315"/>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8" name="Picture 4">
            <a:extLst>
              <a:ext uri="{FF2B5EF4-FFF2-40B4-BE49-F238E27FC236}">
                <a16:creationId xmlns:a16="http://schemas.microsoft.com/office/drawing/2014/main" id="{EF85A476-1156-2843-9A56-2B8A38CF8EF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248" r="-2" b="-2"/>
          <a:stretch/>
        </p:blipFill>
        <p:spPr bwMode="auto">
          <a:xfrm>
            <a:off x="640080" y="2746075"/>
            <a:ext cx="5276088" cy="329184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CA5B6F3D-6D36-3641-8D20-96946C3E466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3034" b="3"/>
          <a:stretch/>
        </p:blipFill>
        <p:spPr bwMode="auto">
          <a:xfrm>
            <a:off x="6272784" y="2746075"/>
            <a:ext cx="5276088" cy="329184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8F04C5C-6399-F248-AF9A-CADA755E6CD1}"/>
              </a:ext>
            </a:extLst>
          </p:cNvPr>
          <p:cNvSpPr/>
          <p:nvPr/>
        </p:nvSpPr>
        <p:spPr>
          <a:xfrm>
            <a:off x="9365235" y="6417324"/>
            <a:ext cx="2127762" cy="276999"/>
          </a:xfrm>
          <a:prstGeom prst="rect">
            <a:avLst/>
          </a:prstGeom>
        </p:spPr>
        <p:txBody>
          <a:bodyPr wrap="none">
            <a:spAutoFit/>
          </a:bodyPr>
          <a:lstStyle/>
          <a:p>
            <a:r>
              <a:rPr lang="en-US" sz="1200" i="1" spc="300" dirty="0">
                <a:latin typeface="Avenir Next LT Pro" panose="020B0504020202020204" pitchFamily="34" charset="77"/>
              </a:rPr>
              <a:t>(</a:t>
            </a:r>
            <a:r>
              <a:rPr lang="en-US" sz="1200" i="1" spc="300" dirty="0" err="1">
                <a:latin typeface="Avenir Next LT Pro" panose="020B0504020202020204" pitchFamily="34" charset="77"/>
              </a:rPr>
              <a:t>Machwitz</a:t>
            </a:r>
            <a:r>
              <a:rPr lang="en-US" sz="1200" i="1" spc="300" dirty="0">
                <a:latin typeface="Avenir Next LT Pro" panose="020B0504020202020204" pitchFamily="34" charset="77"/>
              </a:rPr>
              <a:t>,  2019) </a:t>
            </a:r>
          </a:p>
        </p:txBody>
      </p:sp>
      <p:cxnSp>
        <p:nvCxnSpPr>
          <p:cNvPr id="6" name="Straight Connector 5">
            <a:extLst>
              <a:ext uri="{FF2B5EF4-FFF2-40B4-BE49-F238E27FC236}">
                <a16:creationId xmlns:a16="http://schemas.microsoft.com/office/drawing/2014/main" id="{F3610DA1-ECAA-FE40-9395-B8506D738573}"/>
              </a:ext>
            </a:extLst>
          </p:cNvPr>
          <p:cNvCxnSpPr>
            <a:cxnSpLocks/>
          </p:cNvCxnSpPr>
          <p:nvPr/>
        </p:nvCxnSpPr>
        <p:spPr>
          <a:xfrm>
            <a:off x="3278124" y="103097"/>
            <a:ext cx="0" cy="1979703"/>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4284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07168-BA40-9542-A402-1A8810F0C12B}"/>
              </a:ext>
            </a:extLst>
          </p:cNvPr>
          <p:cNvSpPr>
            <a:spLocks noGrp="1"/>
          </p:cNvSpPr>
          <p:nvPr>
            <p:ph type="title"/>
          </p:nvPr>
        </p:nvSpPr>
        <p:spPr>
          <a:xfrm>
            <a:off x="8742364" y="1"/>
            <a:ext cx="3571265" cy="2252132"/>
          </a:xfrm>
        </p:spPr>
        <p:txBody>
          <a:bodyPr>
            <a:normAutofit/>
          </a:bodyPr>
          <a:lstStyle/>
          <a:p>
            <a:r>
              <a:rPr lang="en-US" sz="3600" b="1" spc="600" dirty="0">
                <a:latin typeface="Avenir Next LT Pro" panose="020B0504020202020204" pitchFamily="34" charset="77"/>
              </a:rPr>
              <a:t>MODELING FOREST GROWTH </a:t>
            </a:r>
          </a:p>
        </p:txBody>
      </p:sp>
      <p:sp>
        <p:nvSpPr>
          <p:cNvPr id="3" name="Content Placeholder 2">
            <a:extLst>
              <a:ext uri="{FF2B5EF4-FFF2-40B4-BE49-F238E27FC236}">
                <a16:creationId xmlns:a16="http://schemas.microsoft.com/office/drawing/2014/main" id="{9935FD45-B773-1441-92F6-4F0FE426D233}"/>
              </a:ext>
            </a:extLst>
          </p:cNvPr>
          <p:cNvSpPr>
            <a:spLocks noGrp="1"/>
          </p:cNvSpPr>
          <p:nvPr>
            <p:ph idx="1"/>
          </p:nvPr>
        </p:nvSpPr>
        <p:spPr>
          <a:xfrm>
            <a:off x="4159624" y="2252134"/>
            <a:ext cx="7693710" cy="4079724"/>
          </a:xfrm>
        </p:spPr>
        <p:txBody>
          <a:bodyPr anchor="ctr">
            <a:normAutofit lnSpcReduction="10000"/>
          </a:bodyPr>
          <a:lstStyle/>
          <a:p>
            <a:pPr marL="0" indent="0" algn="ctr">
              <a:buNone/>
            </a:pPr>
            <a:r>
              <a:rPr lang="en-US" sz="1800" spc="300" dirty="0">
                <a:latin typeface="Avenir Next LT Pro" panose="020B0504020202020204" pitchFamily="34" charset="77"/>
              </a:rPr>
              <a:t>					   </a:t>
            </a:r>
          </a:p>
          <a:p>
            <a:pPr marL="0" indent="0" algn="ctr">
              <a:buNone/>
            </a:pPr>
            <a:r>
              <a:rPr lang="en-US" sz="1800" spc="300" dirty="0">
                <a:latin typeface="Avenir Next LT Pro" panose="020B0504020202020204" pitchFamily="34" charset="77"/>
              </a:rPr>
              <a:t>			            biomass growth, </a:t>
            </a:r>
          </a:p>
          <a:p>
            <a:pPr marL="0" indent="0" algn="ctr">
              <a:buNone/>
            </a:pPr>
            <a:r>
              <a:rPr lang="en-US" sz="1800" spc="300" dirty="0">
                <a:latin typeface="Avenir Next LT Pro" panose="020B0504020202020204" pitchFamily="34" charset="77"/>
              </a:rPr>
              <a:t>			               mortality, &amp; decay </a:t>
            </a:r>
          </a:p>
          <a:p>
            <a:pPr marL="0" indent="0" algn="ctr">
              <a:buNone/>
            </a:pPr>
            <a:endParaRPr lang="en-US" sz="1800" spc="300" dirty="0">
              <a:latin typeface="Avenir Next LT Pro" panose="020B0504020202020204" pitchFamily="34" charset="77"/>
            </a:endParaRPr>
          </a:p>
          <a:p>
            <a:pPr marL="0" indent="0" algn="ctr">
              <a:buNone/>
            </a:pPr>
            <a:endParaRPr lang="en-US" sz="1800" spc="300" dirty="0">
              <a:latin typeface="Avenir Next LT Pro" panose="020B0504020202020204" pitchFamily="34" charset="77"/>
            </a:endParaRPr>
          </a:p>
          <a:p>
            <a:pPr marL="0" indent="0">
              <a:buNone/>
            </a:pPr>
            <a:endParaRPr lang="en-US" sz="1800" b="1" i="1" spc="300" dirty="0">
              <a:latin typeface="Avenir Next LT Pro" panose="020B0504020202020204" pitchFamily="34" charset="77"/>
            </a:endParaRPr>
          </a:p>
          <a:p>
            <a:pPr marL="0" indent="0">
              <a:buNone/>
            </a:pPr>
            <a:r>
              <a:rPr lang="en-US" sz="1800" b="1" i="1" spc="300" dirty="0">
                <a:latin typeface="Avenir Next LT Pro" panose="020B0504020202020204" pitchFamily="34" charset="77"/>
              </a:rPr>
              <a:t>LANDIS </a:t>
            </a:r>
            <a:r>
              <a:rPr lang="en-US" sz="1800" spc="300" dirty="0">
                <a:latin typeface="Avenir Next LT Pro" panose="020B0504020202020204" pitchFamily="34" charset="77"/>
              </a:rPr>
              <a:t>spatially dynamic landscape simulation model </a:t>
            </a:r>
          </a:p>
          <a:p>
            <a:pPr marL="0" indent="0">
              <a:buNone/>
            </a:pPr>
            <a:r>
              <a:rPr lang="en-US" sz="1800" b="1" i="1" spc="300" dirty="0">
                <a:latin typeface="Avenir Next LT Pro" panose="020B0504020202020204" pitchFamily="34" charset="77"/>
              </a:rPr>
              <a:t>	</a:t>
            </a:r>
            <a:r>
              <a:rPr lang="en-US" sz="1800" i="1" spc="300" dirty="0">
                <a:latin typeface="Avenir Next LT Pro" panose="020B0504020202020204" pitchFamily="34" charset="77"/>
              </a:rPr>
              <a:t>disturbances, dispersal, competition</a:t>
            </a:r>
          </a:p>
          <a:p>
            <a:pPr marL="0" indent="0">
              <a:buNone/>
            </a:pPr>
            <a:endParaRPr lang="en-US" sz="1800" i="1" spc="300" dirty="0">
              <a:latin typeface="Avenir Next LT Pro" panose="020B0504020202020204" pitchFamily="34" charset="77"/>
            </a:endParaRPr>
          </a:p>
          <a:p>
            <a:pPr marL="0" indent="0">
              <a:buNone/>
            </a:pPr>
            <a:r>
              <a:rPr lang="en-US" sz="1800" spc="300" dirty="0">
                <a:latin typeface="Avenir Next LT Pro" panose="020B0504020202020204" pitchFamily="34" charset="77"/>
              </a:rPr>
              <a:t>simulation of artificial landscape representative of northern wisconsin </a:t>
            </a:r>
          </a:p>
        </p:txBody>
      </p:sp>
      <p:cxnSp>
        <p:nvCxnSpPr>
          <p:cNvPr id="6" name="Straight Connector 5">
            <a:extLst>
              <a:ext uri="{FF2B5EF4-FFF2-40B4-BE49-F238E27FC236}">
                <a16:creationId xmlns:a16="http://schemas.microsoft.com/office/drawing/2014/main" id="{F3610DA1-ECAA-FE40-9395-B8506D738573}"/>
              </a:ext>
            </a:extLst>
          </p:cNvPr>
          <p:cNvCxnSpPr>
            <a:cxnSpLocks/>
          </p:cNvCxnSpPr>
          <p:nvPr/>
        </p:nvCxnSpPr>
        <p:spPr>
          <a:xfrm flipH="1">
            <a:off x="8876165" y="2042166"/>
            <a:ext cx="3112635"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pic>
        <p:nvPicPr>
          <p:cNvPr id="7170" name="Picture 2">
            <a:extLst>
              <a:ext uri="{FF2B5EF4-FFF2-40B4-BE49-F238E27FC236}">
                <a16:creationId xmlns:a16="http://schemas.microsoft.com/office/drawing/2014/main" id="{C339C6FA-D5B3-2446-AF74-DA41EF0731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344963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7CDF28BC-61AC-2945-B81C-1AF2822153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51212" y="263090"/>
            <a:ext cx="5491151" cy="3959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86786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6" name="Title 125">
            <a:extLst>
              <a:ext uri="{FF2B5EF4-FFF2-40B4-BE49-F238E27FC236}">
                <a16:creationId xmlns:a16="http://schemas.microsoft.com/office/drawing/2014/main" id="{270B484D-95D5-2D42-A573-9D6A2510B738}"/>
              </a:ext>
            </a:extLst>
          </p:cNvPr>
          <p:cNvSpPr>
            <a:spLocks noGrp="1"/>
          </p:cNvSpPr>
          <p:nvPr>
            <p:ph type="title"/>
          </p:nvPr>
        </p:nvSpPr>
        <p:spPr>
          <a:xfrm>
            <a:off x="224288" y="723578"/>
            <a:ext cx="5946406" cy="1645501"/>
          </a:xfrm>
        </p:spPr>
        <p:txBody>
          <a:bodyPr vert="horz" lIns="91440" tIns="45720" rIns="91440" bIns="45720" rtlCol="0" anchor="ctr">
            <a:normAutofit/>
          </a:bodyPr>
          <a:lstStyle/>
          <a:p>
            <a:r>
              <a:rPr lang="en-US" sz="4800" b="1" spc="600" dirty="0">
                <a:latin typeface="Avenir Next LT Pro" panose="020B0504020202020204" pitchFamily="34" charset="77"/>
              </a:rPr>
              <a:t>A P P R O A C H</a:t>
            </a:r>
          </a:p>
        </p:txBody>
      </p:sp>
      <p:sp>
        <p:nvSpPr>
          <p:cNvPr id="128" name="Text Placeholder 127">
            <a:extLst>
              <a:ext uri="{FF2B5EF4-FFF2-40B4-BE49-F238E27FC236}">
                <a16:creationId xmlns:a16="http://schemas.microsoft.com/office/drawing/2014/main" id="{8E66AE46-9496-CF4C-8217-A671831CB6B3}"/>
              </a:ext>
            </a:extLst>
          </p:cNvPr>
          <p:cNvSpPr>
            <a:spLocks noGrp="1"/>
          </p:cNvSpPr>
          <p:nvPr>
            <p:ph type="body" sz="half" idx="2"/>
          </p:nvPr>
        </p:nvSpPr>
        <p:spPr>
          <a:xfrm>
            <a:off x="341766" y="2091267"/>
            <a:ext cx="5439556" cy="4326786"/>
          </a:xfrm>
        </p:spPr>
        <p:txBody>
          <a:bodyPr vert="horz" lIns="91440" tIns="45720" rIns="91440" bIns="45720" rtlCol="0">
            <a:normAutofit/>
          </a:bodyPr>
          <a:lstStyle/>
          <a:p>
            <a:pPr>
              <a:lnSpc>
                <a:spcPct val="150000"/>
              </a:lnSpc>
            </a:pPr>
            <a:r>
              <a:rPr lang="en-US" sz="3200" spc="600" dirty="0">
                <a:latin typeface="Avenir Next LT Pro" panose="020B0504020202020204" pitchFamily="34" charset="77"/>
              </a:rPr>
              <a:t>greenhouse/garden </a:t>
            </a:r>
          </a:p>
          <a:p>
            <a:pPr>
              <a:lnSpc>
                <a:spcPct val="150000"/>
              </a:lnSpc>
            </a:pPr>
            <a:r>
              <a:rPr lang="en-US" sz="3200" spc="600" dirty="0">
                <a:latin typeface="Avenir Next LT Pro" panose="020B0504020202020204" pitchFamily="34" charset="77"/>
              </a:rPr>
              <a:t>3 or more species </a:t>
            </a:r>
          </a:p>
          <a:p>
            <a:pPr>
              <a:lnSpc>
                <a:spcPct val="150000"/>
              </a:lnSpc>
            </a:pPr>
            <a:r>
              <a:rPr lang="en-US" sz="3200" spc="600" dirty="0">
                <a:latin typeface="Avenir Next LT Pro" panose="020B0504020202020204" pitchFamily="34" charset="77"/>
              </a:rPr>
              <a:t>interactions (distance/spacing) </a:t>
            </a:r>
          </a:p>
        </p:txBody>
      </p:sp>
      <p:sp>
        <p:nvSpPr>
          <p:cNvPr id="142" name="Rectangle 141">
            <a:extLst>
              <a:ext uri="{FF2B5EF4-FFF2-40B4-BE49-F238E27FC236}">
                <a16:creationId xmlns:a16="http://schemas.microsoft.com/office/drawing/2014/main" id="{003713C1-2FB2-413B-BF91-3AE41726F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0991" y="3474720"/>
            <a:ext cx="6100914"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4" name="Rectangle 143">
            <a:extLst>
              <a:ext uri="{FF2B5EF4-FFF2-40B4-BE49-F238E27FC236}">
                <a16:creationId xmlns:a16="http://schemas.microsoft.com/office/drawing/2014/main" id="{90795B4D-5022-4A7F-A01D-8D880B7CD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99584" y="0"/>
            <a:ext cx="6192415"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6" name="Rectangle 145">
            <a:extLst>
              <a:ext uri="{FF2B5EF4-FFF2-40B4-BE49-F238E27FC236}">
                <a16:creationId xmlns:a16="http://schemas.microsoft.com/office/drawing/2014/main" id="{AFD19018-DE7C-4796-ADF2-AD2EB0FC0D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5999"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8" name="Rectangle 147">
            <a:extLst>
              <a:ext uri="{FF2B5EF4-FFF2-40B4-BE49-F238E27FC236}">
                <a16:creationId xmlns:a16="http://schemas.microsoft.com/office/drawing/2014/main" id="{B1A0A2C2-4F85-44AF-8708-8DCA4B550C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9624" y="0"/>
            <a:ext cx="3002281" cy="33832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9905D446-31F2-DE47-BEAE-DA08B05B1E31}"/>
              </a:ext>
            </a:extLst>
          </p:cNvPr>
          <p:cNvSpPr/>
          <p:nvPr/>
        </p:nvSpPr>
        <p:spPr>
          <a:xfrm>
            <a:off x="6435946" y="107863"/>
            <a:ext cx="2471126" cy="369332"/>
          </a:xfrm>
          <a:prstGeom prst="rect">
            <a:avLst/>
          </a:prstGeom>
        </p:spPr>
        <p:txBody>
          <a:bodyPr wrap="none">
            <a:spAutoFit/>
          </a:bodyPr>
          <a:lstStyle/>
          <a:p>
            <a:pPr algn="ctr"/>
            <a:r>
              <a:rPr lang="en-US" b="1" i="1" spc="600" dirty="0">
                <a:solidFill>
                  <a:schemeClr val="bg1"/>
                </a:solidFill>
                <a:latin typeface="Avenir Next LT Pro" panose="020B0504020202020204" pitchFamily="34" charset="77"/>
              </a:rPr>
              <a:t>PARAMETERS</a:t>
            </a:r>
          </a:p>
        </p:txBody>
      </p:sp>
      <p:sp>
        <p:nvSpPr>
          <p:cNvPr id="3" name="Rectangle 2">
            <a:extLst>
              <a:ext uri="{FF2B5EF4-FFF2-40B4-BE49-F238E27FC236}">
                <a16:creationId xmlns:a16="http://schemas.microsoft.com/office/drawing/2014/main" id="{5D00FB80-C595-E34A-8FE9-7BC7AFD4BF03}"/>
              </a:ext>
            </a:extLst>
          </p:cNvPr>
          <p:cNvSpPr/>
          <p:nvPr/>
        </p:nvSpPr>
        <p:spPr>
          <a:xfrm>
            <a:off x="9406672" y="103674"/>
            <a:ext cx="2445286" cy="369332"/>
          </a:xfrm>
          <a:prstGeom prst="rect">
            <a:avLst/>
          </a:prstGeom>
        </p:spPr>
        <p:txBody>
          <a:bodyPr wrap="none">
            <a:spAutoFit/>
          </a:bodyPr>
          <a:lstStyle/>
          <a:p>
            <a:pPr algn="ctr"/>
            <a:r>
              <a:rPr lang="en-US" b="1" i="1" spc="600" dirty="0">
                <a:solidFill>
                  <a:schemeClr val="bg1"/>
                </a:solidFill>
                <a:latin typeface="Avenir Next LT Pro" panose="020B0504020202020204" pitchFamily="34" charset="77"/>
              </a:rPr>
              <a:t>CONDITIONS</a:t>
            </a:r>
          </a:p>
        </p:txBody>
      </p:sp>
      <p:sp>
        <p:nvSpPr>
          <p:cNvPr id="18" name="Rectangle 17">
            <a:extLst>
              <a:ext uri="{FF2B5EF4-FFF2-40B4-BE49-F238E27FC236}">
                <a16:creationId xmlns:a16="http://schemas.microsoft.com/office/drawing/2014/main" id="{CA6D31B8-0BAE-8446-AF13-D154168308A2}"/>
              </a:ext>
            </a:extLst>
          </p:cNvPr>
          <p:cNvSpPr/>
          <p:nvPr/>
        </p:nvSpPr>
        <p:spPr>
          <a:xfrm>
            <a:off x="7670198" y="3656238"/>
            <a:ext cx="3458960" cy="369332"/>
          </a:xfrm>
          <a:prstGeom prst="rect">
            <a:avLst/>
          </a:prstGeom>
        </p:spPr>
        <p:txBody>
          <a:bodyPr wrap="none">
            <a:spAutoFit/>
          </a:bodyPr>
          <a:lstStyle/>
          <a:p>
            <a:pPr algn="ctr"/>
            <a:r>
              <a:rPr lang="en-US" b="1" i="1" spc="600" dirty="0">
                <a:solidFill>
                  <a:schemeClr val="bg1"/>
                </a:solidFill>
                <a:latin typeface="Avenir Next LT Pro" panose="020B0504020202020204" pitchFamily="34" charset="77"/>
              </a:rPr>
              <a:t>CONSIDERATIONS </a:t>
            </a:r>
          </a:p>
        </p:txBody>
      </p:sp>
      <p:pic>
        <p:nvPicPr>
          <p:cNvPr id="5" name="Graphic 4" descr="Watering pot with solid fill">
            <a:extLst>
              <a:ext uri="{FF2B5EF4-FFF2-40B4-BE49-F238E27FC236}">
                <a16:creationId xmlns:a16="http://schemas.microsoft.com/office/drawing/2014/main" id="{C7770BC3-29D6-AA47-9899-F5F1796FF0D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88955" y="777240"/>
            <a:ext cx="914400" cy="914400"/>
          </a:xfrm>
          <a:prstGeom prst="rect">
            <a:avLst/>
          </a:prstGeom>
        </p:spPr>
      </p:pic>
      <p:pic>
        <p:nvPicPr>
          <p:cNvPr id="7" name="Graphic 6" descr="Sun with solid fill">
            <a:extLst>
              <a:ext uri="{FF2B5EF4-FFF2-40B4-BE49-F238E27FC236}">
                <a16:creationId xmlns:a16="http://schemas.microsoft.com/office/drawing/2014/main" id="{8F0C396A-FE59-094D-9CF9-C0F02C56729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801521" y="777240"/>
            <a:ext cx="914400" cy="914400"/>
          </a:xfrm>
          <a:prstGeom prst="rect">
            <a:avLst/>
          </a:prstGeom>
        </p:spPr>
      </p:pic>
      <p:pic>
        <p:nvPicPr>
          <p:cNvPr id="9" name="Graphic 8" descr="Seed Packet with solid fill">
            <a:extLst>
              <a:ext uri="{FF2B5EF4-FFF2-40B4-BE49-F238E27FC236}">
                <a16:creationId xmlns:a16="http://schemas.microsoft.com/office/drawing/2014/main" id="{0F9AE69C-6178-BE49-97A0-A225D7803E2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7139939" y="2069498"/>
            <a:ext cx="914400" cy="914400"/>
          </a:xfrm>
          <a:prstGeom prst="rect">
            <a:avLst/>
          </a:prstGeom>
        </p:spPr>
      </p:pic>
      <p:pic>
        <p:nvPicPr>
          <p:cNvPr id="11" name="Graphic 10" descr="Partial sun with solid fill">
            <a:extLst>
              <a:ext uri="{FF2B5EF4-FFF2-40B4-BE49-F238E27FC236}">
                <a16:creationId xmlns:a16="http://schemas.microsoft.com/office/drawing/2014/main" id="{F93E7F3E-DEEF-C04F-B4AF-66A081A4ECC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428092" y="1300156"/>
            <a:ext cx="1150522" cy="1150522"/>
          </a:xfrm>
          <a:prstGeom prst="rect">
            <a:avLst/>
          </a:prstGeom>
        </p:spPr>
      </p:pic>
      <p:pic>
        <p:nvPicPr>
          <p:cNvPr id="13" name="Graphic 12" descr="Sun with solid fill">
            <a:extLst>
              <a:ext uri="{FF2B5EF4-FFF2-40B4-BE49-F238E27FC236}">
                <a16:creationId xmlns:a16="http://schemas.microsoft.com/office/drawing/2014/main" id="{DB477B9D-56DF-1E4C-9424-3DAB214D65F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14913" y="550231"/>
            <a:ext cx="914400" cy="914400"/>
          </a:xfrm>
          <a:prstGeom prst="rect">
            <a:avLst/>
          </a:prstGeom>
        </p:spPr>
      </p:pic>
      <p:pic>
        <p:nvPicPr>
          <p:cNvPr id="15" name="Graphic 14" descr="Sun outline">
            <a:extLst>
              <a:ext uri="{FF2B5EF4-FFF2-40B4-BE49-F238E27FC236}">
                <a16:creationId xmlns:a16="http://schemas.microsoft.com/office/drawing/2014/main" id="{4E6D0999-7FE4-6345-A780-F9C99E415DC9}"/>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rot="19918864">
            <a:off x="9550322" y="2374496"/>
            <a:ext cx="914400" cy="914400"/>
          </a:xfrm>
          <a:prstGeom prst="rect">
            <a:avLst/>
          </a:prstGeom>
        </p:spPr>
      </p:pic>
      <p:pic>
        <p:nvPicPr>
          <p:cNvPr id="20" name="Graphic 19" descr="Water outline">
            <a:extLst>
              <a:ext uri="{FF2B5EF4-FFF2-40B4-BE49-F238E27FC236}">
                <a16:creationId xmlns:a16="http://schemas.microsoft.com/office/drawing/2014/main" id="{6FD2E29C-E44B-C04F-AED6-2390CAB54427}"/>
              </a:ext>
            </a:extLst>
          </p:cNvPr>
          <p:cNvPicPr>
            <a:picLocks noChangeAspect="1"/>
          </p:cNvPicPr>
          <p:nvPr/>
        </p:nvPicPr>
        <p:blipFill>
          <a:blip r:embed="rId13">
            <a:extLst>
              <a:ext uri="{96DAC541-7B7A-43D3-8B79-37D633B846F1}">
                <asvg:svgBlip xmlns:asvg="http://schemas.microsoft.com/office/drawing/2016/SVG/main" r:embed="rId14"/>
              </a:ext>
            </a:extLst>
          </a:blip>
          <a:srcRect/>
          <a:stretch/>
        </p:blipFill>
        <p:spPr>
          <a:xfrm>
            <a:off x="10778535" y="2369078"/>
            <a:ext cx="914399" cy="914399"/>
          </a:xfrm>
          <a:prstGeom prst="rect">
            <a:avLst/>
          </a:prstGeom>
        </p:spPr>
      </p:pic>
      <p:pic>
        <p:nvPicPr>
          <p:cNvPr id="22" name="Graphic 21" descr="Thermometer with solid fill">
            <a:extLst>
              <a:ext uri="{FF2B5EF4-FFF2-40B4-BE49-F238E27FC236}">
                <a16:creationId xmlns:a16="http://schemas.microsoft.com/office/drawing/2014/main" id="{BF0A639E-2128-E54D-8B03-0DB67E63BEFA}"/>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050990" y="4246356"/>
            <a:ext cx="914400" cy="914400"/>
          </a:xfrm>
          <a:prstGeom prst="rect">
            <a:avLst/>
          </a:prstGeom>
        </p:spPr>
      </p:pic>
      <p:pic>
        <p:nvPicPr>
          <p:cNvPr id="24" name="Graphic 23" descr="Ruler with solid fill">
            <a:extLst>
              <a:ext uri="{FF2B5EF4-FFF2-40B4-BE49-F238E27FC236}">
                <a16:creationId xmlns:a16="http://schemas.microsoft.com/office/drawing/2014/main" id="{04FF5E3F-97D5-3749-A737-BD3F54AA77B4}"/>
              </a:ext>
            </a:extLst>
          </p:cNvPr>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9372598" y="4101431"/>
            <a:ext cx="914400" cy="914400"/>
          </a:xfrm>
          <a:prstGeom prst="rect">
            <a:avLst/>
          </a:prstGeom>
        </p:spPr>
      </p:pic>
      <p:pic>
        <p:nvPicPr>
          <p:cNvPr id="26" name="Graphic 25" descr="Hourglass Finished with solid fill">
            <a:extLst>
              <a:ext uri="{FF2B5EF4-FFF2-40B4-BE49-F238E27FC236}">
                <a16:creationId xmlns:a16="http://schemas.microsoft.com/office/drawing/2014/main" id="{CA2124FA-1BF1-AC44-BE1E-CB92B0CC1B64}"/>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8023727" y="5308688"/>
            <a:ext cx="914400" cy="914400"/>
          </a:xfrm>
          <a:prstGeom prst="rect">
            <a:avLst/>
          </a:prstGeom>
        </p:spPr>
      </p:pic>
      <p:pic>
        <p:nvPicPr>
          <p:cNvPr id="28" name="Picture 27">
            <a:extLst>
              <a:ext uri="{FF2B5EF4-FFF2-40B4-BE49-F238E27FC236}">
                <a16:creationId xmlns:a16="http://schemas.microsoft.com/office/drawing/2014/main" id="{6D75965F-8B1C-6043-A730-E577A377E659}"/>
              </a:ext>
            </a:extLst>
          </p:cNvPr>
          <p:cNvPicPr>
            <a:picLocks noChangeAspect="1"/>
          </p:cNvPicPr>
          <p:nvPr/>
        </p:nvPicPr>
        <p:blipFill>
          <a:blip r:embed="rId21"/>
          <a:stretch>
            <a:fillRect/>
          </a:stretch>
        </p:blipFill>
        <p:spPr>
          <a:xfrm>
            <a:off x="10844173" y="1442388"/>
            <a:ext cx="364907" cy="1003494"/>
          </a:xfrm>
          <a:prstGeom prst="rect">
            <a:avLst/>
          </a:prstGeom>
        </p:spPr>
      </p:pic>
      <p:pic>
        <p:nvPicPr>
          <p:cNvPr id="30" name="Picture 29">
            <a:extLst>
              <a:ext uri="{FF2B5EF4-FFF2-40B4-BE49-F238E27FC236}">
                <a16:creationId xmlns:a16="http://schemas.microsoft.com/office/drawing/2014/main" id="{12EB1139-1474-294C-A3ED-4566245A0BD8}"/>
              </a:ext>
            </a:extLst>
          </p:cNvPr>
          <p:cNvPicPr>
            <a:picLocks noChangeAspect="1"/>
          </p:cNvPicPr>
          <p:nvPr/>
        </p:nvPicPr>
        <p:blipFill>
          <a:blip r:embed="rId22"/>
          <a:stretch>
            <a:fillRect/>
          </a:stretch>
        </p:blipFill>
        <p:spPr>
          <a:xfrm>
            <a:off x="11169669" y="1435701"/>
            <a:ext cx="364907" cy="990462"/>
          </a:xfrm>
          <a:prstGeom prst="rect">
            <a:avLst/>
          </a:prstGeom>
        </p:spPr>
      </p:pic>
      <p:pic>
        <p:nvPicPr>
          <p:cNvPr id="17" name="Graphic 16" descr="Water with solid fill">
            <a:extLst>
              <a:ext uri="{FF2B5EF4-FFF2-40B4-BE49-F238E27FC236}">
                <a16:creationId xmlns:a16="http://schemas.microsoft.com/office/drawing/2014/main" id="{508B8310-72F9-3D43-9040-044EDFA8E99B}"/>
              </a:ext>
            </a:extLst>
          </p:cNvPr>
          <p:cNvPicPr>
            <a:picLocks noChangeAspect="1"/>
          </p:cNvPicPr>
          <p:nvPr/>
        </p:nvPicPr>
        <p:blipFill>
          <a:blip r:embed="rId23">
            <a:extLst>
              <a:ext uri="{96DAC541-7B7A-43D3-8B79-37D633B846F1}">
                <asvg:svgBlip xmlns:asvg="http://schemas.microsoft.com/office/drawing/2016/SVG/main" r:embed="rId24"/>
              </a:ext>
            </a:extLst>
          </a:blip>
          <a:srcRect/>
          <a:stretch/>
        </p:blipFill>
        <p:spPr>
          <a:xfrm>
            <a:off x="10733143" y="570024"/>
            <a:ext cx="914400" cy="914400"/>
          </a:xfrm>
          <a:prstGeom prst="rect">
            <a:avLst/>
          </a:prstGeom>
        </p:spPr>
      </p:pic>
      <p:pic>
        <p:nvPicPr>
          <p:cNvPr id="32" name="Graphic 31" descr="Hill scene with solid fill">
            <a:extLst>
              <a:ext uri="{FF2B5EF4-FFF2-40B4-BE49-F238E27FC236}">
                <a16:creationId xmlns:a16="http://schemas.microsoft.com/office/drawing/2014/main" id="{844EFC39-8BA1-084F-BDED-B66194A610F6}"/>
              </a:ext>
            </a:extLst>
          </p:cNvPr>
          <p:cNvPicPr>
            <a:picLocks noChangeAspect="1"/>
          </p:cNvPicPr>
          <p:nvPr/>
        </p:nvPicPr>
        <p:blipFill>
          <a:blip r:embed="rId25">
            <a:extLst>
              <a:ext uri="{96DAC541-7B7A-43D3-8B79-37D633B846F1}">
                <asvg:svgBlip xmlns:asvg="http://schemas.microsoft.com/office/drawing/2016/SVG/main" r:embed="rId26"/>
              </a:ext>
            </a:extLst>
          </a:blip>
          <a:stretch>
            <a:fillRect/>
          </a:stretch>
        </p:blipFill>
        <p:spPr>
          <a:xfrm>
            <a:off x="10694151" y="4074379"/>
            <a:ext cx="914400" cy="914400"/>
          </a:xfrm>
          <a:prstGeom prst="rect">
            <a:avLst/>
          </a:prstGeom>
        </p:spPr>
      </p:pic>
      <p:pic>
        <p:nvPicPr>
          <p:cNvPr id="34" name="Graphic 33" descr="Forest scene with solid fill">
            <a:extLst>
              <a:ext uri="{FF2B5EF4-FFF2-40B4-BE49-F238E27FC236}">
                <a16:creationId xmlns:a16="http://schemas.microsoft.com/office/drawing/2014/main" id="{9CAAEF20-64CE-E14F-93E9-112D8DCA398D}"/>
              </a:ext>
            </a:extLst>
          </p:cNvPr>
          <p:cNvPicPr>
            <a:picLocks noChangeAspect="1"/>
          </p:cNvPicPr>
          <p:nvPr/>
        </p:nvPicPr>
        <p:blipFill>
          <a:blip r:embed="rId27">
            <a:extLst>
              <a:ext uri="{96DAC541-7B7A-43D3-8B79-37D633B846F1}">
                <asvg:svgBlip xmlns:asvg="http://schemas.microsoft.com/office/drawing/2016/SVG/main" r:embed="rId28"/>
              </a:ext>
            </a:extLst>
          </a:blip>
          <a:stretch>
            <a:fillRect/>
          </a:stretch>
        </p:blipFill>
        <p:spPr>
          <a:xfrm>
            <a:off x="6697259" y="5296626"/>
            <a:ext cx="914400" cy="914400"/>
          </a:xfrm>
          <a:prstGeom prst="rect">
            <a:avLst/>
          </a:prstGeom>
        </p:spPr>
      </p:pic>
      <p:pic>
        <p:nvPicPr>
          <p:cNvPr id="36" name="Graphic 35" descr="Rainforest with solid fill">
            <a:extLst>
              <a:ext uri="{FF2B5EF4-FFF2-40B4-BE49-F238E27FC236}">
                <a16:creationId xmlns:a16="http://schemas.microsoft.com/office/drawing/2014/main" id="{323E4524-63AA-244C-A70A-5B0D357270E2}"/>
              </a:ext>
            </a:extLst>
          </p:cNvPr>
          <p:cNvPicPr>
            <a:picLocks noChangeAspect="1"/>
          </p:cNvPicPr>
          <p:nvPr/>
        </p:nvPicPr>
        <p:blipFill>
          <a:blip r:embed="rId29">
            <a:extLst>
              <a:ext uri="{96DAC541-7B7A-43D3-8B79-37D633B846F1}">
                <asvg:svgBlip xmlns:asvg="http://schemas.microsoft.com/office/drawing/2016/SVG/main" r:embed="rId30"/>
              </a:ext>
            </a:extLst>
          </a:blip>
          <a:stretch>
            <a:fillRect/>
          </a:stretch>
        </p:blipFill>
        <p:spPr>
          <a:xfrm>
            <a:off x="6621842" y="4200636"/>
            <a:ext cx="914400" cy="914400"/>
          </a:xfrm>
          <a:prstGeom prst="rect">
            <a:avLst/>
          </a:prstGeom>
        </p:spPr>
      </p:pic>
      <p:pic>
        <p:nvPicPr>
          <p:cNvPr id="38" name="Graphic 37" descr="Desert scene with solid fill">
            <a:extLst>
              <a:ext uri="{FF2B5EF4-FFF2-40B4-BE49-F238E27FC236}">
                <a16:creationId xmlns:a16="http://schemas.microsoft.com/office/drawing/2014/main" id="{1B973A1B-7385-A646-A441-168B4E25A82C}"/>
              </a:ext>
            </a:extLst>
          </p:cNvPr>
          <p:cNvPicPr>
            <a:picLocks noChangeAspect="1"/>
          </p:cNvPicPr>
          <p:nvPr/>
        </p:nvPicPr>
        <p:blipFill>
          <a:blip r:embed="rId31">
            <a:extLst>
              <a:ext uri="{96DAC541-7B7A-43D3-8B79-37D633B846F1}">
                <asvg:svgBlip xmlns:asvg="http://schemas.microsoft.com/office/drawing/2016/SVG/main" r:embed="rId32"/>
              </a:ext>
            </a:extLst>
          </a:blip>
          <a:stretch>
            <a:fillRect/>
          </a:stretch>
        </p:blipFill>
        <p:spPr>
          <a:xfrm>
            <a:off x="10694151" y="5262562"/>
            <a:ext cx="914400" cy="914400"/>
          </a:xfrm>
          <a:prstGeom prst="rect">
            <a:avLst/>
          </a:prstGeom>
        </p:spPr>
      </p:pic>
      <p:pic>
        <p:nvPicPr>
          <p:cNvPr id="40" name="Graphic 39" descr="Rain with solid fill">
            <a:extLst>
              <a:ext uri="{FF2B5EF4-FFF2-40B4-BE49-F238E27FC236}">
                <a16:creationId xmlns:a16="http://schemas.microsoft.com/office/drawing/2014/main" id="{E5A1E041-0A9B-DD41-B166-5EB386DA8842}"/>
              </a:ext>
            </a:extLst>
          </p:cNvPr>
          <p:cNvPicPr>
            <a:picLocks noChangeAspect="1"/>
          </p:cNvPicPr>
          <p:nvPr/>
        </p:nvPicPr>
        <p:blipFill>
          <a:blip r:embed="rId33">
            <a:extLst>
              <a:ext uri="{96DAC541-7B7A-43D3-8B79-37D633B846F1}">
                <asvg:svgBlip xmlns:asvg="http://schemas.microsoft.com/office/drawing/2016/SVG/main" r:embed="rId34"/>
              </a:ext>
            </a:extLst>
          </a:blip>
          <a:stretch>
            <a:fillRect/>
          </a:stretch>
        </p:blipFill>
        <p:spPr>
          <a:xfrm>
            <a:off x="9358939" y="5296626"/>
            <a:ext cx="914400" cy="914400"/>
          </a:xfrm>
          <a:prstGeom prst="rect">
            <a:avLst/>
          </a:prstGeom>
        </p:spPr>
      </p:pic>
    </p:spTree>
    <p:extLst>
      <p:ext uri="{BB962C8B-B14F-4D97-AF65-F5344CB8AC3E}">
        <p14:creationId xmlns:p14="http://schemas.microsoft.com/office/powerpoint/2010/main" val="515314653"/>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9" name="Group 9">
            <a:extLst>
              <a:ext uri="{FF2B5EF4-FFF2-40B4-BE49-F238E27FC236}">
                <a16:creationId xmlns:a16="http://schemas.microsoft.com/office/drawing/2014/main" id="{8553B86A-3688-4590-934F-8CD074A9BF6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20" name="Rectangle 10">
              <a:extLst>
                <a:ext uri="{FF2B5EF4-FFF2-40B4-BE49-F238E27FC236}">
                  <a16:creationId xmlns:a16="http://schemas.microsoft.com/office/drawing/2014/main" id="{6F036222-7F97-43EF-AF1A-2B06BAC90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11">
              <a:extLst>
                <a:ext uri="{FF2B5EF4-FFF2-40B4-BE49-F238E27FC236}">
                  <a16:creationId xmlns:a16="http://schemas.microsoft.com/office/drawing/2014/main" id="{5EC638B7-C55E-4E8E-ABDC-CBD417F0D2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2" name="Freeform: Shape 13">
            <a:extLst>
              <a:ext uri="{FF2B5EF4-FFF2-40B4-BE49-F238E27FC236}">
                <a16:creationId xmlns:a16="http://schemas.microsoft.com/office/drawing/2014/main" id="{47159AC2-C98F-4C93-B774-B19EE1BEBD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3"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95600" y="990600"/>
            <a:ext cx="92964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0BA1ECFC-C5EA-9A4E-928C-001739EC6BB1}"/>
              </a:ext>
            </a:extLst>
          </p:cNvPr>
          <p:cNvSpPr>
            <a:spLocks noGrp="1"/>
          </p:cNvSpPr>
          <p:nvPr>
            <p:ph type="title"/>
          </p:nvPr>
        </p:nvSpPr>
        <p:spPr>
          <a:xfrm>
            <a:off x="2895599" y="969498"/>
            <a:ext cx="4572002" cy="685801"/>
          </a:xfrm>
          <a:solidFill>
            <a:srgbClr val="B5D2DE"/>
          </a:solidFill>
          <a:ln w="19050">
            <a:noFill/>
          </a:ln>
        </p:spPr>
        <p:style>
          <a:lnRef idx="3">
            <a:schemeClr val="lt1"/>
          </a:lnRef>
          <a:fillRef idx="1">
            <a:schemeClr val="accent2"/>
          </a:fillRef>
          <a:effectRef idx="1">
            <a:schemeClr val="accent2"/>
          </a:effectRef>
          <a:fontRef idx="minor">
            <a:schemeClr val="lt1"/>
          </a:fontRef>
        </p:style>
        <p:txBody>
          <a:bodyPr anchor="t">
            <a:normAutofit/>
          </a:bodyPr>
          <a:lstStyle/>
          <a:p>
            <a:r>
              <a:rPr lang="en-US" sz="3500" b="1" spc="600" dirty="0">
                <a:latin typeface="Avenir Next LT Pro" panose="020B0504020202020204" pitchFamily="34" charset="77"/>
              </a:rPr>
              <a:t>M E T H O D S</a:t>
            </a:r>
          </a:p>
        </p:txBody>
      </p:sp>
      <p:sp>
        <p:nvSpPr>
          <p:cNvPr id="17" name="Title 1">
            <a:extLst>
              <a:ext uri="{FF2B5EF4-FFF2-40B4-BE49-F238E27FC236}">
                <a16:creationId xmlns:a16="http://schemas.microsoft.com/office/drawing/2014/main" id="{1398E110-72EE-4448-9ECF-7FA1EA251D0A}"/>
              </a:ext>
            </a:extLst>
          </p:cNvPr>
          <p:cNvSpPr txBox="1">
            <a:spLocks/>
          </p:cNvSpPr>
          <p:nvPr/>
        </p:nvSpPr>
        <p:spPr>
          <a:xfrm>
            <a:off x="2895599" y="1586323"/>
            <a:ext cx="9296402" cy="698209"/>
          </a:xfrm>
          <a:prstGeom prst="rect">
            <a:avLst/>
          </a:prstGeom>
          <a:solidFill>
            <a:srgbClr val="B5D2DE"/>
          </a:solidFill>
          <a:ln w="19050" cap="flat" cmpd="sng" algn="ctr">
            <a:noFill/>
            <a:prstDash val="solid"/>
            <a:miter lim="800000"/>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b" anchorCtr="0">
            <a:normAutofit fontScale="92500"/>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3800" b="1" spc="600" dirty="0">
                <a:latin typeface="Avenir Next LT Pro" panose="020B0504020202020204" pitchFamily="34" charset="77"/>
              </a:rPr>
              <a:t>C U R R E N T   </a:t>
            </a:r>
            <a:r>
              <a:rPr lang="en-US" sz="3800" b="1" spc="600" dirty="0">
                <a:solidFill>
                  <a:schemeClr val="bg1"/>
                </a:solidFill>
                <a:latin typeface="Avenir Next LT Pro" panose="020B0504020202020204" pitchFamily="34" charset="77"/>
              </a:rPr>
              <a:t>P R O G R E S S</a:t>
            </a:r>
            <a:endParaRPr lang="en-US" sz="3800" dirty="0">
              <a:solidFill>
                <a:schemeClr val="bg1"/>
              </a:solidFill>
            </a:endParaRPr>
          </a:p>
        </p:txBody>
      </p:sp>
      <p:sp>
        <p:nvSpPr>
          <p:cNvPr id="24" name="Title 1">
            <a:extLst>
              <a:ext uri="{FF2B5EF4-FFF2-40B4-BE49-F238E27FC236}">
                <a16:creationId xmlns:a16="http://schemas.microsoft.com/office/drawing/2014/main" id="{F56DBB39-7F27-4444-822E-0DBB54E66BD9}"/>
              </a:ext>
            </a:extLst>
          </p:cNvPr>
          <p:cNvSpPr txBox="1">
            <a:spLocks/>
          </p:cNvSpPr>
          <p:nvPr/>
        </p:nvSpPr>
        <p:spPr>
          <a:xfrm>
            <a:off x="2895600" y="5389684"/>
            <a:ext cx="4572000" cy="685801"/>
          </a:xfrm>
          <a:prstGeom prst="rect">
            <a:avLst/>
          </a:prstGeom>
          <a:solidFill>
            <a:srgbClr val="B5D2DE"/>
          </a:solidFill>
          <a:ln w="19050" cap="flat" cmpd="sng" algn="ctr">
            <a:noFill/>
            <a:prstDash val="solid"/>
            <a:miter lim="800000"/>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endParaRPr lang="en-US" sz="4000" b="1" spc="600" dirty="0">
              <a:latin typeface="Avenir Next LT Pro" panose="020B0504020202020204" pitchFamily="34" charset="77"/>
            </a:endParaRPr>
          </a:p>
        </p:txBody>
      </p:sp>
      <p:sp>
        <p:nvSpPr>
          <p:cNvPr id="26" name="Title 1">
            <a:extLst>
              <a:ext uri="{FF2B5EF4-FFF2-40B4-BE49-F238E27FC236}">
                <a16:creationId xmlns:a16="http://schemas.microsoft.com/office/drawing/2014/main" id="{39A82B07-5071-9E4B-803F-2FC35375F510}"/>
              </a:ext>
            </a:extLst>
          </p:cNvPr>
          <p:cNvSpPr txBox="1">
            <a:spLocks/>
          </p:cNvSpPr>
          <p:nvPr/>
        </p:nvSpPr>
        <p:spPr>
          <a:xfrm>
            <a:off x="7467600" y="5389683"/>
            <a:ext cx="4746101" cy="685801"/>
          </a:xfrm>
          <a:prstGeom prst="rect">
            <a:avLst/>
          </a:prstGeom>
          <a:solidFill>
            <a:srgbClr val="B5D2DE"/>
          </a:solidFill>
          <a:ln w="19050" cap="flat" cmpd="sng" algn="ctr">
            <a:noFill/>
            <a:prstDash val="solid"/>
            <a:miter lim="800000"/>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endParaRPr lang="en-US" sz="4000" b="1" spc="600" dirty="0">
              <a:latin typeface="Avenir Next LT Pro" panose="020B0504020202020204" pitchFamily="34" charset="77"/>
            </a:endParaRPr>
          </a:p>
        </p:txBody>
      </p:sp>
      <p:sp>
        <p:nvSpPr>
          <p:cNvPr id="27" name="Title 1">
            <a:extLst>
              <a:ext uri="{FF2B5EF4-FFF2-40B4-BE49-F238E27FC236}">
                <a16:creationId xmlns:a16="http://schemas.microsoft.com/office/drawing/2014/main" id="{92F316F4-74D8-B248-A603-862DF091B870}"/>
              </a:ext>
            </a:extLst>
          </p:cNvPr>
          <p:cNvSpPr txBox="1">
            <a:spLocks/>
          </p:cNvSpPr>
          <p:nvPr/>
        </p:nvSpPr>
        <p:spPr>
          <a:xfrm>
            <a:off x="7456749" y="964810"/>
            <a:ext cx="4746102" cy="685801"/>
          </a:xfrm>
          <a:prstGeom prst="rect">
            <a:avLst/>
          </a:prstGeom>
          <a:solidFill>
            <a:srgbClr val="B5D2DE"/>
          </a:solidFill>
          <a:ln w="19050" cap="flat" cmpd="sng" algn="ctr">
            <a:noFill/>
            <a:prstDash val="solid"/>
            <a:miter lim="800000"/>
          </a:ln>
        </p:spPr>
        <p:style>
          <a:lnRef idx="3">
            <a:schemeClr val="lt1"/>
          </a:lnRef>
          <a:fillRef idx="1">
            <a:schemeClr val="accent2"/>
          </a:fillRef>
          <a:effectRef idx="1">
            <a:schemeClr val="accent2"/>
          </a:effectRef>
          <a:fontRef idx="minor">
            <a:schemeClr val="lt1"/>
          </a:fontRef>
        </p:style>
        <p:txBody>
          <a:bodyPr vert="horz" lIns="91440" tIns="45720" rIns="91440" bIns="45720" rtlCol="0" anchor="t">
            <a:normAutofit fontScale="97500"/>
          </a:bodyPr>
          <a:lstStyle>
            <a:lvl1pPr algn="l" defTabSz="914400" rtl="0" eaLnBrk="1" latinLnBrk="0" hangingPunct="1">
              <a:lnSpc>
                <a:spcPct val="90000"/>
              </a:lnSpc>
              <a:spcBef>
                <a:spcPct val="0"/>
              </a:spcBef>
              <a:buNone/>
              <a:defRPr sz="44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US" sz="4000" b="1" spc="600" dirty="0">
                <a:latin typeface="Avenir Next LT Pro" panose="020B0504020202020204" pitchFamily="34" charset="77"/>
              </a:rPr>
              <a:t>		&amp; </a:t>
            </a:r>
          </a:p>
        </p:txBody>
      </p:sp>
      <p:pic>
        <p:nvPicPr>
          <p:cNvPr id="10242" name="Picture 2" descr="Colours of light — Science Learning Hub">
            <a:extLst>
              <a:ext uri="{FF2B5EF4-FFF2-40B4-BE49-F238E27FC236}">
                <a16:creationId xmlns:a16="http://schemas.microsoft.com/office/drawing/2014/main" id="{D11ACBAC-3D01-8D49-A668-B2B387FFEBE3}"/>
              </a:ext>
            </a:extLst>
          </p:cNvPr>
          <p:cNvPicPr>
            <a:picLocks noChangeAspect="1" noChangeArrowheads="1"/>
          </p:cNvPicPr>
          <p:nvPr/>
        </p:nvPicPr>
        <p:blipFill rotWithShape="1">
          <a:blip r:embed="rId3">
            <a:alphaModFix amt="50000"/>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l="36154" t="5568" r="5646" b="9849"/>
          <a:stretch/>
        </p:blipFill>
        <p:spPr bwMode="auto">
          <a:xfrm rot="10800000">
            <a:off x="8453887" y="2269199"/>
            <a:ext cx="3727263" cy="3120484"/>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906DDBDF-FEF3-9749-A523-34DB8521CB42}"/>
              </a:ext>
            </a:extLst>
          </p:cNvPr>
          <p:cNvCxnSpPr>
            <a:cxnSpLocks/>
          </p:cNvCxnSpPr>
          <p:nvPr/>
        </p:nvCxnSpPr>
        <p:spPr>
          <a:xfrm>
            <a:off x="2895599" y="1586323"/>
            <a:ext cx="9285550" cy="0"/>
          </a:xfrm>
          <a:prstGeom prst="line">
            <a:avLst/>
          </a:prstGeom>
          <a:ln w="66675">
            <a:solidFill>
              <a:schemeClr val="bg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21FDD48-E01F-104D-8B51-F0E1F73C427D}"/>
              </a:ext>
            </a:extLst>
          </p:cNvPr>
          <p:cNvSpPr>
            <a:spLocks noGrp="1"/>
          </p:cNvSpPr>
          <p:nvPr>
            <p:ph idx="1"/>
          </p:nvPr>
        </p:nvSpPr>
        <p:spPr>
          <a:xfrm>
            <a:off x="2895599" y="2448732"/>
            <a:ext cx="9296401" cy="2940952"/>
          </a:xfrm>
        </p:spPr>
        <p:txBody>
          <a:bodyPr>
            <a:normAutofit fontScale="85000" lnSpcReduction="10000"/>
          </a:bodyPr>
          <a:lstStyle/>
          <a:p>
            <a:pPr marL="228600" lvl="1" indent="0">
              <a:lnSpc>
                <a:spcPct val="150000"/>
              </a:lnSpc>
              <a:buNone/>
            </a:pPr>
            <a:r>
              <a:rPr lang="en-US" i="1" spc="300" dirty="0">
                <a:solidFill>
                  <a:schemeClr val="tx1">
                    <a:alpha val="55000"/>
                  </a:schemeClr>
                </a:solidFill>
                <a:latin typeface="Avenir Next LT Pro" panose="020B0504020202020204" pitchFamily="34" charset="77"/>
              </a:rPr>
              <a:t>greenhouse</a:t>
            </a:r>
            <a:r>
              <a:rPr lang="en-US" spc="300" dirty="0">
                <a:solidFill>
                  <a:schemeClr val="tx1">
                    <a:alpha val="55000"/>
                  </a:schemeClr>
                </a:solidFill>
                <a:latin typeface="Avenir Next LT Pro" panose="020B0504020202020204" pitchFamily="34" charset="77"/>
              </a:rPr>
              <a:t> class </a:t>
            </a:r>
          </a:p>
          <a:p>
            <a:pPr marL="228600" lvl="1" indent="0">
              <a:lnSpc>
                <a:spcPct val="150000"/>
              </a:lnSpc>
              <a:buNone/>
            </a:pPr>
            <a:r>
              <a:rPr lang="en-US" spc="300" dirty="0">
                <a:solidFill>
                  <a:schemeClr val="tx1">
                    <a:alpha val="55000"/>
                  </a:schemeClr>
                </a:solidFill>
                <a:latin typeface="Avenir Next LT Pro" panose="020B0504020202020204" pitchFamily="34" charset="77"/>
              </a:rPr>
              <a:t>call &amp; grow simulated plants (</a:t>
            </a:r>
            <a:r>
              <a:rPr lang="en-US" i="1" spc="300" dirty="0">
                <a:solidFill>
                  <a:schemeClr val="tx1">
                    <a:alpha val="55000"/>
                  </a:schemeClr>
                </a:solidFill>
                <a:latin typeface="Avenir Next LT Pro" panose="020B0504020202020204" pitchFamily="34" charset="77"/>
              </a:rPr>
              <a:t>circles</a:t>
            </a:r>
            <a:r>
              <a:rPr lang="en-US" spc="300" dirty="0">
                <a:solidFill>
                  <a:schemeClr val="tx1">
                    <a:alpha val="55000"/>
                  </a:schemeClr>
                </a:solidFill>
                <a:latin typeface="Avenir Next LT Pro" panose="020B0504020202020204" pitchFamily="34" charset="77"/>
              </a:rPr>
              <a:t>) </a:t>
            </a:r>
          </a:p>
          <a:p>
            <a:pPr marL="228600" lvl="1" indent="0">
              <a:lnSpc>
                <a:spcPct val="150000"/>
              </a:lnSpc>
              <a:buNone/>
            </a:pPr>
            <a:r>
              <a:rPr lang="en-US" spc="300" dirty="0">
                <a:solidFill>
                  <a:schemeClr val="tx1">
                    <a:alpha val="55000"/>
                  </a:schemeClr>
                </a:solidFill>
                <a:latin typeface="Avenir Next LT Pro" panose="020B0504020202020204" pitchFamily="34" charset="77"/>
              </a:rPr>
              <a:t>grid initialized to determine plant location </a:t>
            </a:r>
          </a:p>
          <a:p>
            <a:pPr marL="228600" lvl="1" indent="0">
              <a:lnSpc>
                <a:spcPct val="150000"/>
              </a:lnSpc>
              <a:buNone/>
            </a:pPr>
            <a:r>
              <a:rPr lang="en-US" b="1" i="1" spc="300" dirty="0" err="1">
                <a:solidFill>
                  <a:schemeClr val="tx1">
                    <a:alpha val="55000"/>
                  </a:schemeClr>
                </a:solidFill>
                <a:latin typeface="Avenir Next LT Pro" panose="020B0504020202020204" pitchFamily="34" charset="77"/>
              </a:rPr>
              <a:t>perform_timestep</a:t>
            </a:r>
            <a:r>
              <a:rPr lang="en-US" b="1" spc="300" dirty="0">
                <a:solidFill>
                  <a:schemeClr val="tx1">
                    <a:alpha val="55000"/>
                  </a:schemeClr>
                </a:solidFill>
                <a:latin typeface="Avenir Next LT Pro" panose="020B0504020202020204" pitchFamily="34" charset="77"/>
              </a:rPr>
              <a:t> </a:t>
            </a:r>
            <a:r>
              <a:rPr lang="en-US" spc="300" dirty="0">
                <a:solidFill>
                  <a:schemeClr val="tx1">
                    <a:alpha val="55000"/>
                  </a:schemeClr>
                </a:solidFill>
                <a:latin typeface="Avenir Next LT Pro" panose="020B0504020202020204" pitchFamily="34" charset="77"/>
              </a:rPr>
              <a:t>&amp; </a:t>
            </a:r>
            <a:r>
              <a:rPr lang="en-US" b="1" i="1" spc="300" dirty="0" err="1">
                <a:solidFill>
                  <a:schemeClr val="tx1">
                    <a:alpha val="55000"/>
                  </a:schemeClr>
                </a:solidFill>
                <a:latin typeface="Avenir Next LT Pro" panose="020B0504020202020204" pitchFamily="34" charset="77"/>
              </a:rPr>
              <a:t>grow_plant</a:t>
            </a:r>
            <a:r>
              <a:rPr lang="en-US" b="1" i="1" spc="300" dirty="0">
                <a:solidFill>
                  <a:schemeClr val="tx1">
                    <a:alpha val="55000"/>
                  </a:schemeClr>
                </a:solidFill>
                <a:latin typeface="Avenir Next LT Pro" panose="020B0504020202020204" pitchFamily="34" charset="77"/>
              </a:rPr>
              <a:t> </a:t>
            </a:r>
          </a:p>
          <a:p>
            <a:pPr marL="228600" lvl="1" indent="0">
              <a:lnSpc>
                <a:spcPct val="150000"/>
              </a:lnSpc>
              <a:buNone/>
            </a:pPr>
            <a:r>
              <a:rPr lang="en-US" i="1" spc="300" dirty="0">
                <a:solidFill>
                  <a:schemeClr val="tx1">
                    <a:alpha val="55000"/>
                  </a:schemeClr>
                </a:solidFill>
                <a:latin typeface="Avenir Next LT Pro" panose="020B0504020202020204" pitchFamily="34" charset="77"/>
              </a:rPr>
              <a:t>irrigate</a:t>
            </a:r>
            <a:r>
              <a:rPr lang="en-US" spc="300" dirty="0">
                <a:solidFill>
                  <a:schemeClr val="tx1">
                    <a:alpha val="55000"/>
                  </a:schemeClr>
                </a:solidFill>
                <a:latin typeface="Avenir Next LT Pro" panose="020B0504020202020204" pitchFamily="34" charset="77"/>
              </a:rPr>
              <a:t> &amp; </a:t>
            </a:r>
            <a:r>
              <a:rPr lang="en-US" i="1" spc="300" dirty="0">
                <a:solidFill>
                  <a:schemeClr val="tx1">
                    <a:alpha val="55000"/>
                  </a:schemeClr>
                </a:solidFill>
                <a:latin typeface="Avenir Next LT Pro" panose="020B0504020202020204" pitchFamily="34" charset="77"/>
              </a:rPr>
              <a:t>add sunlight </a:t>
            </a:r>
          </a:p>
          <a:p>
            <a:pPr marL="228600" lvl="1" indent="0">
              <a:lnSpc>
                <a:spcPct val="150000"/>
              </a:lnSpc>
              <a:buNone/>
            </a:pPr>
            <a:r>
              <a:rPr lang="en-US" spc="300" dirty="0">
                <a:solidFill>
                  <a:schemeClr val="tx1">
                    <a:alpha val="55000"/>
                  </a:schemeClr>
                </a:solidFill>
                <a:latin typeface="Avenir Next LT Pro" panose="020B0504020202020204" pitchFamily="34" charset="77"/>
              </a:rPr>
              <a:t>unique parameters </a:t>
            </a:r>
          </a:p>
        </p:txBody>
      </p:sp>
    </p:spTree>
    <p:extLst>
      <p:ext uri="{BB962C8B-B14F-4D97-AF65-F5344CB8AC3E}">
        <p14:creationId xmlns:p14="http://schemas.microsoft.com/office/powerpoint/2010/main" val="6235768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248</TotalTime>
  <Words>1281</Words>
  <Application>Microsoft Macintosh PowerPoint</Application>
  <PresentationFormat>Widescreen</PresentationFormat>
  <Paragraphs>148</Paragraphs>
  <Slides>13</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Calibri</vt:lpstr>
      <vt:lpstr>Calibri Light</vt:lpstr>
      <vt:lpstr>Office Theme</vt:lpstr>
      <vt:lpstr>SIMULATING PLANT GROWTH: MODELING VARIABLES AFFECTING THE SPEED &amp; QUALITY OF PROPAGATION</vt:lpstr>
      <vt:lpstr>B A C K G R O U N D </vt:lpstr>
      <vt:lpstr>P R E V I O U S   W O R K </vt:lpstr>
      <vt:lpstr>g r e e n l a b  MONGOLIAN SCOTS PINE SPECIES</vt:lpstr>
      <vt:lpstr>C R O P B I O M A S S  M O D E L S</vt:lpstr>
      <vt:lpstr>MODELING BIOMASS SPATIAL GROWTH </vt:lpstr>
      <vt:lpstr>MODELING FOREST GROWTH </vt:lpstr>
      <vt:lpstr>A P P R O A C H</vt:lpstr>
      <vt:lpstr>M E T H O D S</vt:lpstr>
      <vt:lpstr>CONSIDERATIONS</vt:lpstr>
      <vt:lpstr>N E X T S T E P S</vt:lpstr>
      <vt:lpstr>PowerPoint Presentation</vt:lpstr>
      <vt:lpstr>t h a n k  y o 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SIMULATING PLANT GROWTH: modeling variables affecting the speed and quality of propagation</dc:title>
  <dc:creator>Pourna Sengupta</dc:creator>
  <cp:lastModifiedBy>Pourna Sengupta</cp:lastModifiedBy>
  <cp:revision>99</cp:revision>
  <dcterms:created xsi:type="dcterms:W3CDTF">2021-04-23T22:50:00Z</dcterms:created>
  <dcterms:modified xsi:type="dcterms:W3CDTF">2021-04-27T03:42:48Z</dcterms:modified>
</cp:coreProperties>
</file>

<file path=docProps/thumbnail.jpeg>
</file>